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14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168F326-6EF4-437C-8DC5-8EEF1936D786}"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2025626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68F326-6EF4-437C-8DC5-8EEF1936D786}"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08926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68F326-6EF4-437C-8DC5-8EEF1936D786}"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1610832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68F326-6EF4-437C-8DC5-8EEF1936D786}"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6099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68F326-6EF4-437C-8DC5-8EEF1936D786}" type="datetimeFigureOut">
              <a:rPr lang="en-GB" smtClean="0"/>
              <a:t>04/05/2020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27141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168F326-6EF4-437C-8DC5-8EEF1936D786}"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975581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168F326-6EF4-437C-8DC5-8EEF1936D786}" type="datetimeFigureOut">
              <a:rPr lang="en-GB" smtClean="0"/>
              <a:t>04/05/2020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2797476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68F326-6EF4-437C-8DC5-8EEF1936D786}" type="datetimeFigureOut">
              <a:rPr lang="en-GB" smtClean="0"/>
              <a:t>04/05/2020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2304199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8F326-6EF4-437C-8DC5-8EEF1936D786}" type="datetimeFigureOut">
              <a:rPr lang="en-GB" smtClean="0"/>
              <a:t>04/05/2020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63670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8F326-6EF4-437C-8DC5-8EEF1936D786}"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42070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68F326-6EF4-437C-8DC5-8EEF1936D786}" type="datetimeFigureOut">
              <a:rPr lang="en-GB" smtClean="0"/>
              <a:t>04/05/2020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FCCD9B-252A-49FE-90D3-307A1C1FB0E5}" type="slidenum">
              <a:rPr lang="en-GB" smtClean="0"/>
              <a:t>‹#›</a:t>
            </a:fld>
            <a:endParaRPr lang="en-GB"/>
          </a:p>
        </p:txBody>
      </p:sp>
    </p:spTree>
    <p:extLst>
      <p:ext uri="{BB962C8B-B14F-4D97-AF65-F5344CB8AC3E}">
        <p14:creationId xmlns:p14="http://schemas.microsoft.com/office/powerpoint/2010/main" val="3953863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8F326-6EF4-437C-8DC5-8EEF1936D786}" type="datetimeFigureOut">
              <a:rPr lang="en-GB" smtClean="0"/>
              <a:t>04/05/2020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CCD9B-252A-49FE-90D3-307A1C1FB0E5}" type="slidenum">
              <a:rPr lang="en-GB" smtClean="0"/>
              <a:t>‹#›</a:t>
            </a:fld>
            <a:endParaRPr lang="en-GB"/>
          </a:p>
        </p:txBody>
      </p:sp>
    </p:spTree>
    <p:extLst>
      <p:ext uri="{BB962C8B-B14F-4D97-AF65-F5344CB8AC3E}">
        <p14:creationId xmlns:p14="http://schemas.microsoft.com/office/powerpoint/2010/main" val="2158986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4545" y="1122363"/>
            <a:ext cx="11900079" cy="2387600"/>
          </a:xfrm>
        </p:spPr>
        <p:txBody>
          <a:bodyPr>
            <a:normAutofit fontScale="90000"/>
          </a:bodyPr>
          <a:lstStyle/>
          <a:p>
            <a:r>
              <a:rPr lang="en-GB" b="1" dirty="0" smtClean="0">
                <a:latin typeface="Century Gothic" panose="020B0502020202020204" pitchFamily="34" charset="0"/>
              </a:rPr>
              <a:t>Subject</a:t>
            </a:r>
            <a:r>
              <a:rPr lang="en-GB" b="1" dirty="0" smtClean="0">
                <a:latin typeface="Century Gothic" panose="020B0502020202020204" pitchFamily="34" charset="0"/>
              </a:rPr>
              <a:t>: English </a:t>
            </a:r>
            <a:r>
              <a:rPr lang="en-GB" dirty="0" smtClean="0">
                <a:latin typeface="Century Gothic" panose="020B0502020202020204" pitchFamily="34" charset="0"/>
              </a:rPr>
              <a:t/>
            </a:r>
            <a:br>
              <a:rPr lang="en-GB" dirty="0" smtClean="0">
                <a:latin typeface="Century Gothic" panose="020B0502020202020204" pitchFamily="34" charset="0"/>
              </a:rPr>
            </a:br>
            <a:r>
              <a:rPr lang="en-GB" b="1" dirty="0" smtClean="0">
                <a:latin typeface="Century Gothic" panose="020B0502020202020204" pitchFamily="34" charset="0"/>
              </a:rPr>
              <a:t>Year </a:t>
            </a:r>
            <a:r>
              <a:rPr lang="en-GB" b="1" dirty="0" smtClean="0">
                <a:latin typeface="Century Gothic" panose="020B0502020202020204" pitchFamily="34" charset="0"/>
              </a:rPr>
              <a:t>Group:1</a:t>
            </a:r>
            <a:r>
              <a:rPr lang="en-GB" dirty="0" smtClean="0">
                <a:latin typeface="Century Gothic" panose="020B0502020202020204" pitchFamily="34" charset="0"/>
              </a:rPr>
              <a:t/>
            </a:r>
            <a:br>
              <a:rPr lang="en-GB" dirty="0" smtClean="0">
                <a:latin typeface="Century Gothic" panose="020B0502020202020204" pitchFamily="34" charset="0"/>
              </a:rPr>
            </a:br>
            <a:r>
              <a:rPr lang="en-GB" b="1" dirty="0" smtClean="0">
                <a:latin typeface="Century Gothic" panose="020B0502020202020204" pitchFamily="34" charset="0"/>
              </a:rPr>
              <a:t>Week Commencing</a:t>
            </a:r>
            <a:r>
              <a:rPr lang="en-GB" b="1" dirty="0" smtClean="0">
                <a:latin typeface="Century Gothic" panose="020B0502020202020204" pitchFamily="34" charset="0"/>
              </a:rPr>
              <a:t>: 18/5/20</a:t>
            </a:r>
            <a:endParaRPr lang="en-GB" dirty="0">
              <a:latin typeface="Century Gothic" panose="020B0502020202020204" pitchFamily="34" charset="0"/>
            </a:endParaRPr>
          </a:p>
        </p:txBody>
      </p:sp>
      <p:pic>
        <p:nvPicPr>
          <p:cNvPr id="1026" name="Picture 2" descr="Bridge School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4640" y="3810848"/>
            <a:ext cx="1902719" cy="19027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84135" y="5550794"/>
            <a:ext cx="5370489" cy="1200329"/>
          </a:xfrm>
          <a:prstGeom prst="rect">
            <a:avLst/>
          </a:prstGeom>
          <a:noFill/>
        </p:spPr>
        <p:txBody>
          <a:bodyPr wrap="square" rtlCol="0">
            <a:spAutoFit/>
          </a:bodyPr>
          <a:lstStyle/>
          <a:p>
            <a:r>
              <a:rPr lang="en-GB" dirty="0" smtClean="0"/>
              <a:t>For subject information, games and activities to support this planning, please also look on the ‘Help your child with English’ document saved on the class page.</a:t>
            </a:r>
            <a:endParaRPr lang="en-GB" dirty="0"/>
          </a:p>
        </p:txBody>
      </p:sp>
    </p:spTree>
    <p:extLst>
      <p:ext uri="{BB962C8B-B14F-4D97-AF65-F5344CB8AC3E}">
        <p14:creationId xmlns:p14="http://schemas.microsoft.com/office/powerpoint/2010/main" val="3550942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entury Gothic" panose="020B0502020202020204" pitchFamily="34" charset="0"/>
              </a:rPr>
              <a:t/>
            </a:r>
            <a:br>
              <a:rPr lang="en-GB" b="1" u="sng" dirty="0" smtClean="0">
                <a:latin typeface="Century Gothic" panose="020B0502020202020204" pitchFamily="34" charset="0"/>
              </a:rPr>
            </a:br>
            <a:r>
              <a:rPr lang="en-GB" b="1" u="sng" dirty="0">
                <a:latin typeface="Century Gothic" panose="020B0502020202020204" pitchFamily="34" charset="0"/>
              </a:rPr>
              <a:t/>
            </a:r>
            <a:br>
              <a:rPr lang="en-GB" b="1" u="sng" dirty="0">
                <a:latin typeface="Century Gothic" panose="020B0502020202020204" pitchFamily="34" charset="0"/>
              </a:rPr>
            </a:br>
            <a:r>
              <a:rPr lang="en-GB" b="1" u="sng" dirty="0" smtClean="0">
                <a:latin typeface="Century Gothic" panose="020B0502020202020204" pitchFamily="34" charset="0"/>
              </a:rPr>
              <a:t>Date:18/5/20</a:t>
            </a:r>
            <a:r>
              <a:rPr lang="en-GB" b="1" u="sng" dirty="0" smtClean="0">
                <a:latin typeface="Century Gothic" panose="020B0502020202020204" pitchFamily="34" charset="0"/>
              </a:rPr>
              <a:t/>
            </a:r>
            <a:br>
              <a:rPr lang="en-GB" b="1" u="sng" dirty="0" smtClean="0">
                <a:latin typeface="Century Gothic" panose="020B0502020202020204" pitchFamily="34" charset="0"/>
              </a:rPr>
            </a:br>
            <a:r>
              <a:rPr lang="en-GB" b="1" u="sng" dirty="0" smtClean="0">
                <a:latin typeface="Century Gothic" panose="020B0502020202020204" pitchFamily="34" charset="0"/>
              </a:rPr>
              <a:t>Lesson Objective: </a:t>
            </a:r>
            <a:r>
              <a:rPr lang="en-GB" dirty="0"/>
              <a:t>To </a:t>
            </a:r>
            <a:r>
              <a:rPr lang="en-GB" dirty="0" smtClean="0"/>
              <a:t>draft your first ‘Noises off’ stanza. </a:t>
            </a:r>
            <a:r>
              <a:rPr lang="en-GB" dirty="0"/>
              <a:t/>
            </a:r>
            <a:br>
              <a:rPr lang="en-GB" dirty="0"/>
            </a:br>
            <a:r>
              <a:rPr lang="en-GB" u="sng" dirty="0"/>
              <a:t/>
            </a:r>
            <a:br>
              <a:rPr lang="en-GB" u="sng" dirty="0"/>
            </a:br>
            <a:endParaRPr lang="en-GB" b="1" u="sng"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sz="1600" b="1" dirty="0" smtClean="0">
                <a:latin typeface="Century Gothic" panose="020B0502020202020204" pitchFamily="34" charset="0"/>
              </a:rPr>
              <a:t>Activity: </a:t>
            </a:r>
            <a:endParaRPr lang="en-GB" sz="1600" b="1" dirty="0" smtClean="0">
              <a:latin typeface="Century Gothic" panose="020B0502020202020204" pitchFamily="34" charset="0"/>
            </a:endParaRPr>
          </a:p>
          <a:p>
            <a:r>
              <a:rPr lang="en-GB" sz="1600" dirty="0" smtClean="0">
                <a:latin typeface="Century Gothic" panose="020B0502020202020204" pitchFamily="34" charset="0"/>
              </a:rPr>
              <a:t>Today you are going to be looking back at your notes from last week from your </a:t>
            </a:r>
            <a:r>
              <a:rPr lang="en-GB" sz="1600" b="1" u="sng" dirty="0" smtClean="0">
                <a:latin typeface="Century Gothic" panose="020B0502020202020204" pitchFamily="34" charset="0"/>
              </a:rPr>
              <a:t>first </a:t>
            </a:r>
            <a:r>
              <a:rPr lang="en-GB" sz="1600" dirty="0" smtClean="0">
                <a:latin typeface="Century Gothic" panose="020B0502020202020204" pitchFamily="34" charset="0"/>
              </a:rPr>
              <a:t>place you chose to write your ‘Noises off’ stanza about. </a:t>
            </a:r>
          </a:p>
          <a:p>
            <a:r>
              <a:rPr lang="en-GB" sz="1600" dirty="0" smtClean="0">
                <a:latin typeface="Century Gothic" panose="020B0502020202020204" pitchFamily="34" charset="0"/>
              </a:rPr>
              <a:t>Read back through your notes, thinking about which words are the noun and which words are the verbs. </a:t>
            </a:r>
          </a:p>
          <a:p>
            <a:r>
              <a:rPr lang="en-GB" sz="1600" dirty="0" smtClean="0">
                <a:latin typeface="Century Gothic" panose="020B0502020202020204" pitchFamily="34" charset="0"/>
              </a:rPr>
              <a:t>Think about how you are going to organise your ideas- what order would you like to write the nouns? </a:t>
            </a:r>
          </a:p>
          <a:p>
            <a:pPr marL="0" indent="0">
              <a:buNone/>
            </a:pPr>
            <a:r>
              <a:rPr lang="en-GB" sz="1600" b="1" u="sng" dirty="0" smtClean="0">
                <a:latin typeface="Century Gothic" panose="020B0502020202020204" pitchFamily="34" charset="0"/>
              </a:rPr>
              <a:t>Task</a:t>
            </a:r>
          </a:p>
          <a:p>
            <a:r>
              <a:rPr lang="en-GB" sz="1600" dirty="0" smtClean="0">
                <a:latin typeface="Century Gothic" panose="020B0502020202020204" pitchFamily="34" charset="0"/>
              </a:rPr>
              <a:t>You are going to do a ‘first draft’ of your stanza. Don’t forget to include a title ‘The _______ full of noises’. </a:t>
            </a:r>
          </a:p>
          <a:p>
            <a:r>
              <a:rPr lang="en-GB" sz="1600" dirty="0" smtClean="0">
                <a:latin typeface="Century Gothic" panose="020B0502020202020204" pitchFamily="34" charset="0"/>
              </a:rPr>
              <a:t>Have a go at writing the noun and then the verb- so you are now linking these two ideas together. </a:t>
            </a:r>
          </a:p>
          <a:p>
            <a:r>
              <a:rPr lang="en-GB" sz="1600" dirty="0" smtClean="0">
                <a:latin typeface="Century Gothic" panose="020B0502020202020204" pitchFamily="34" charset="0"/>
              </a:rPr>
              <a:t>Think about dropping down for a new line for each noun. </a:t>
            </a:r>
          </a:p>
          <a:p>
            <a:pPr marL="0" indent="0">
              <a:buNone/>
            </a:pPr>
            <a:r>
              <a:rPr lang="en-GB" sz="1600" dirty="0" smtClean="0">
                <a:latin typeface="Century Gothic" panose="020B0502020202020204" pitchFamily="34" charset="0"/>
              </a:rPr>
              <a:t>*Don’t worry too much about your handwriting or spelling for this draft- you will be writing up your final draft in a few days*. </a:t>
            </a:r>
            <a:endParaRPr lang="en-GB" sz="1600" dirty="0" smtClean="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0935855" y="5587401"/>
            <a:ext cx="1075976" cy="1112657"/>
          </a:xfrm>
          <a:prstGeom prst="rect">
            <a:avLst/>
          </a:prstGeom>
        </p:spPr>
      </p:pic>
      <p:pic>
        <p:nvPicPr>
          <p:cNvPr id="5" name="Picture 4"/>
          <p:cNvPicPr>
            <a:picLocks noChangeAspect="1"/>
          </p:cNvPicPr>
          <p:nvPr/>
        </p:nvPicPr>
        <p:blipFill>
          <a:blip r:embed="rId3"/>
          <a:stretch>
            <a:fillRect/>
          </a:stretch>
        </p:blipFill>
        <p:spPr>
          <a:xfrm>
            <a:off x="9885650" y="1444625"/>
            <a:ext cx="1952625" cy="381000"/>
          </a:xfrm>
          <a:prstGeom prst="rect">
            <a:avLst/>
          </a:prstGeom>
        </p:spPr>
      </p:pic>
    </p:spTree>
    <p:extLst>
      <p:ext uri="{BB962C8B-B14F-4D97-AF65-F5344CB8AC3E}">
        <p14:creationId xmlns:p14="http://schemas.microsoft.com/office/powerpoint/2010/main" val="34247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entury Gothic" panose="020B0502020202020204" pitchFamily="34" charset="0"/>
              </a:rPr>
              <a:t>Date:19/5/20</a:t>
            </a:r>
            <a:r>
              <a:rPr lang="en-GB" b="1" u="sng" dirty="0" smtClean="0">
                <a:latin typeface="Century Gothic" panose="020B0502020202020204" pitchFamily="34" charset="0"/>
              </a:rPr>
              <a:t/>
            </a:r>
            <a:br>
              <a:rPr lang="en-GB" b="1" u="sng" dirty="0" smtClean="0">
                <a:latin typeface="Century Gothic" panose="020B0502020202020204" pitchFamily="34" charset="0"/>
              </a:rPr>
            </a:br>
            <a:r>
              <a:rPr lang="en-GB" b="1" u="sng" dirty="0" smtClean="0">
                <a:latin typeface="Century Gothic" panose="020B0502020202020204" pitchFamily="34" charset="0"/>
              </a:rPr>
              <a:t>Lesson Objective: </a:t>
            </a:r>
            <a:r>
              <a:rPr lang="en-GB" sz="4000" dirty="0" smtClean="0">
                <a:latin typeface="Century Gothic" panose="020B0502020202020204" pitchFamily="34" charset="0"/>
              </a:rPr>
              <a:t>To draft your second ‘Noises off’ stanza. </a:t>
            </a:r>
            <a:endParaRPr lang="en-GB" sz="4000" b="1" u="sng"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sz="1600" b="1" dirty="0" smtClean="0">
                <a:latin typeface="Century Gothic" panose="020B0502020202020204" pitchFamily="34" charset="0"/>
              </a:rPr>
              <a:t>Activity:</a:t>
            </a:r>
            <a:endParaRPr lang="en-GB" sz="1600" b="1" dirty="0">
              <a:latin typeface="Century Gothic" panose="020B0502020202020204" pitchFamily="34" charset="0"/>
            </a:endParaRPr>
          </a:p>
          <a:p>
            <a:r>
              <a:rPr lang="en-GB" sz="1600" dirty="0">
                <a:latin typeface="Century Gothic" panose="020B0502020202020204" pitchFamily="34" charset="0"/>
              </a:rPr>
              <a:t>Today you are going to be looking back at your notes from last week from your </a:t>
            </a:r>
            <a:r>
              <a:rPr lang="en-GB" sz="1600" b="1" u="sng" dirty="0" smtClean="0">
                <a:latin typeface="Century Gothic" panose="020B0502020202020204" pitchFamily="34" charset="0"/>
              </a:rPr>
              <a:t>second </a:t>
            </a:r>
            <a:r>
              <a:rPr lang="en-GB" sz="1600" dirty="0">
                <a:latin typeface="Century Gothic" panose="020B0502020202020204" pitchFamily="34" charset="0"/>
              </a:rPr>
              <a:t>place you chose to write your ‘Noises off’ stanza about. </a:t>
            </a:r>
          </a:p>
          <a:p>
            <a:r>
              <a:rPr lang="en-GB" sz="1600" dirty="0">
                <a:latin typeface="Century Gothic" panose="020B0502020202020204" pitchFamily="34" charset="0"/>
              </a:rPr>
              <a:t>Read back through your notes, thinking about which words are the noun and which words are the verbs. </a:t>
            </a:r>
          </a:p>
          <a:p>
            <a:r>
              <a:rPr lang="en-GB" sz="1600" dirty="0">
                <a:latin typeface="Century Gothic" panose="020B0502020202020204" pitchFamily="34" charset="0"/>
              </a:rPr>
              <a:t>Think about how you are going to organise your ideas- what order would you like to write the nouns? </a:t>
            </a:r>
          </a:p>
          <a:p>
            <a:pPr marL="0" indent="0">
              <a:buNone/>
            </a:pPr>
            <a:r>
              <a:rPr lang="en-GB" sz="1600" b="1" u="sng" dirty="0">
                <a:latin typeface="Century Gothic" panose="020B0502020202020204" pitchFamily="34" charset="0"/>
              </a:rPr>
              <a:t>Task</a:t>
            </a:r>
          </a:p>
          <a:p>
            <a:r>
              <a:rPr lang="en-GB" sz="1600" dirty="0">
                <a:latin typeface="Century Gothic" panose="020B0502020202020204" pitchFamily="34" charset="0"/>
              </a:rPr>
              <a:t>You are going to do a ‘first draft’ of your stanza. Don’t forget to include a title ‘The _______ full of noises’. </a:t>
            </a:r>
          </a:p>
          <a:p>
            <a:r>
              <a:rPr lang="en-GB" sz="1600" dirty="0">
                <a:latin typeface="Century Gothic" panose="020B0502020202020204" pitchFamily="34" charset="0"/>
              </a:rPr>
              <a:t>Have a go at writing the noun and then the verb- so you are now linking these two ideas together. </a:t>
            </a:r>
          </a:p>
          <a:p>
            <a:r>
              <a:rPr lang="en-GB" sz="1600" dirty="0">
                <a:latin typeface="Century Gothic" panose="020B0502020202020204" pitchFamily="34" charset="0"/>
              </a:rPr>
              <a:t>Think about dropping down for a new line for each noun. </a:t>
            </a:r>
          </a:p>
          <a:p>
            <a:pPr marL="0" indent="0">
              <a:buNone/>
            </a:pPr>
            <a:r>
              <a:rPr lang="en-GB" sz="1600" dirty="0">
                <a:latin typeface="Century Gothic" panose="020B0502020202020204" pitchFamily="34" charset="0"/>
              </a:rPr>
              <a:t>*Don’t worry too much about your handwriting or spelling for this draft- you will be writing up your final draft in a few days*. </a:t>
            </a:r>
          </a:p>
          <a:p>
            <a:pPr marL="0" indent="0">
              <a:buNone/>
            </a:pPr>
            <a:endParaRPr lang="en-GB" sz="1600" b="1" dirty="0" smtClean="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0834255" y="5482337"/>
            <a:ext cx="1177576" cy="1217721"/>
          </a:xfrm>
          <a:prstGeom prst="rect">
            <a:avLst/>
          </a:prstGeom>
        </p:spPr>
      </p:pic>
    </p:spTree>
    <p:extLst>
      <p:ext uri="{BB962C8B-B14F-4D97-AF65-F5344CB8AC3E}">
        <p14:creationId xmlns:p14="http://schemas.microsoft.com/office/powerpoint/2010/main" val="121978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5473" y="180397"/>
            <a:ext cx="10515600" cy="1325563"/>
          </a:xfrm>
        </p:spPr>
        <p:txBody>
          <a:bodyPr>
            <a:normAutofit fontScale="90000"/>
          </a:bodyPr>
          <a:lstStyle/>
          <a:p>
            <a:r>
              <a:rPr lang="en-GB" b="1" u="sng" dirty="0" smtClean="0">
                <a:latin typeface="Century Gothic" panose="020B0502020202020204" pitchFamily="34" charset="0"/>
              </a:rPr>
              <a:t>Date:20/5/20</a:t>
            </a:r>
            <a:r>
              <a:rPr lang="en-GB" b="1" u="sng" dirty="0" smtClean="0">
                <a:latin typeface="Century Gothic" panose="020B0502020202020204" pitchFamily="34" charset="0"/>
              </a:rPr>
              <a:t/>
            </a:r>
            <a:br>
              <a:rPr lang="en-GB" b="1" u="sng" dirty="0" smtClean="0">
                <a:latin typeface="Century Gothic" panose="020B0502020202020204" pitchFamily="34" charset="0"/>
              </a:rPr>
            </a:br>
            <a:r>
              <a:rPr lang="en-GB" b="1" u="sng" dirty="0" smtClean="0">
                <a:latin typeface="Century Gothic" panose="020B0502020202020204" pitchFamily="34" charset="0"/>
              </a:rPr>
              <a:t>Lesson Objective: </a:t>
            </a:r>
            <a:r>
              <a:rPr lang="en-GB" sz="4000" dirty="0" smtClean="0">
                <a:latin typeface="Century Gothic" panose="020B0502020202020204" pitchFamily="34" charset="0"/>
              </a:rPr>
              <a:t>To edit and final draft your first ‘Noises off’ stanza. </a:t>
            </a:r>
            <a:endParaRPr lang="en-GB" sz="4000" b="1" u="sng" dirty="0">
              <a:latin typeface="Century Gothic" panose="020B0502020202020204" pitchFamily="34" charset="0"/>
            </a:endParaRPr>
          </a:p>
        </p:txBody>
      </p:sp>
      <p:sp>
        <p:nvSpPr>
          <p:cNvPr id="3" name="Content Placeholder 2"/>
          <p:cNvSpPr>
            <a:spLocks noGrp="1"/>
          </p:cNvSpPr>
          <p:nvPr>
            <p:ph idx="1"/>
          </p:nvPr>
        </p:nvSpPr>
        <p:spPr>
          <a:xfrm>
            <a:off x="145473" y="1797916"/>
            <a:ext cx="10515600" cy="4351338"/>
          </a:xfrm>
        </p:spPr>
        <p:txBody>
          <a:bodyPr>
            <a:normAutofit/>
          </a:bodyPr>
          <a:lstStyle/>
          <a:p>
            <a:pPr marL="0" indent="0">
              <a:buNone/>
            </a:pPr>
            <a:r>
              <a:rPr lang="en-GB" sz="1600" b="1" u="sng" dirty="0" smtClean="0">
                <a:latin typeface="Century Gothic" panose="020B0502020202020204" pitchFamily="34" charset="0"/>
              </a:rPr>
              <a:t>Activity</a:t>
            </a:r>
            <a:r>
              <a:rPr lang="en-GB" sz="1600" b="1" u="sng" dirty="0" smtClean="0">
                <a:latin typeface="Century Gothic" panose="020B0502020202020204" pitchFamily="34" charset="0"/>
              </a:rPr>
              <a:t>: </a:t>
            </a:r>
            <a:endParaRPr lang="en-GB" sz="1600" b="1" u="sng" dirty="0">
              <a:latin typeface="Century Gothic" panose="020B0502020202020204" pitchFamily="34" charset="0"/>
            </a:endParaRPr>
          </a:p>
          <a:p>
            <a:r>
              <a:rPr lang="en-GB" sz="1600" dirty="0" smtClean="0">
                <a:latin typeface="Century Gothic" panose="020B0502020202020204" pitchFamily="34" charset="0"/>
              </a:rPr>
              <a:t>Today you are going to be producing your final draft of your </a:t>
            </a:r>
            <a:r>
              <a:rPr lang="en-GB" sz="1600" b="1" u="sng" dirty="0" smtClean="0">
                <a:latin typeface="Century Gothic" panose="020B0502020202020204" pitchFamily="34" charset="0"/>
              </a:rPr>
              <a:t>first</a:t>
            </a:r>
            <a:r>
              <a:rPr lang="en-GB" sz="1600" dirty="0" smtClean="0">
                <a:latin typeface="Century Gothic" panose="020B0502020202020204" pitchFamily="34" charset="0"/>
              </a:rPr>
              <a:t> stanza. </a:t>
            </a:r>
          </a:p>
          <a:p>
            <a:r>
              <a:rPr lang="en-GB" sz="1600" dirty="0" smtClean="0">
                <a:latin typeface="Century Gothic" panose="020B0502020202020204" pitchFamily="34" charset="0"/>
              </a:rPr>
              <a:t>Read back through the draft you made on Monday- say it aloud, are you happy with the order that you have recorded the nouns? Maybe ask someone else to read to you, do you like the way that it sounds? Do you want to change any of the verbs? </a:t>
            </a:r>
          </a:p>
          <a:p>
            <a:r>
              <a:rPr lang="en-GB" sz="1600" dirty="0" smtClean="0">
                <a:latin typeface="Century Gothic" panose="020B0502020202020204" pitchFamily="34" charset="0"/>
              </a:rPr>
              <a:t>You might want to consider moving some of the order of the nouns around if you are not happy with how your poem sounds or using other verbs if you have thought of more exciting ones!</a:t>
            </a:r>
          </a:p>
          <a:p>
            <a:pPr marL="0" indent="0">
              <a:buNone/>
            </a:pPr>
            <a:r>
              <a:rPr lang="en-GB" sz="1600" b="1" u="sng" dirty="0" smtClean="0">
                <a:latin typeface="Century Gothic" panose="020B0502020202020204" pitchFamily="34" charset="0"/>
              </a:rPr>
              <a:t>Task-</a:t>
            </a:r>
            <a:r>
              <a:rPr lang="en-GB" sz="1600" b="1" dirty="0" smtClean="0">
                <a:latin typeface="Century Gothic" panose="020B0502020202020204" pitchFamily="34" charset="0"/>
              </a:rPr>
              <a:t> *</a:t>
            </a:r>
            <a:r>
              <a:rPr lang="en-GB" sz="1400" b="1" dirty="0" smtClean="0">
                <a:latin typeface="Century Gothic" panose="020B0502020202020204" pitchFamily="34" charset="0"/>
              </a:rPr>
              <a:t>Final draft of your first stanza. Template available if you want to use it but please used lined paper if not*. </a:t>
            </a:r>
          </a:p>
          <a:p>
            <a:pPr marL="0" indent="0">
              <a:buNone/>
            </a:pPr>
            <a:r>
              <a:rPr lang="en-GB" sz="1600" dirty="0" smtClean="0">
                <a:latin typeface="Century Gothic" panose="020B0502020202020204" pitchFamily="34" charset="0"/>
              </a:rPr>
              <a:t>You might want to use a dictionary to check some of your spelling- (we have previously used dictionaries in class before) and you must make sure to correctly include the ‘</a:t>
            </a:r>
            <a:r>
              <a:rPr lang="en-GB" sz="1600" dirty="0" err="1" smtClean="0">
                <a:latin typeface="Century Gothic" panose="020B0502020202020204" pitchFamily="34" charset="0"/>
              </a:rPr>
              <a:t>ing</a:t>
            </a:r>
            <a:r>
              <a:rPr lang="en-GB" sz="1600" dirty="0" smtClean="0">
                <a:latin typeface="Century Gothic" panose="020B0502020202020204" pitchFamily="34" charset="0"/>
              </a:rPr>
              <a:t>’ at the end of your verb.</a:t>
            </a:r>
          </a:p>
          <a:p>
            <a:pPr marL="0" indent="0">
              <a:buNone/>
            </a:pPr>
            <a:r>
              <a:rPr lang="en-GB" sz="1600" dirty="0" smtClean="0">
                <a:latin typeface="Century Gothic" panose="020B0502020202020204" pitchFamily="34" charset="0"/>
              </a:rPr>
              <a:t>Take time to think about your handwriting- ascenders being the tallest letters, descenders dropping under the line, we do not join capital letters. Remember this </a:t>
            </a:r>
            <a:r>
              <a:rPr lang="en-GB" sz="1600" dirty="0">
                <a:latin typeface="Century Gothic" panose="020B0502020202020204" pitchFamily="34" charset="0"/>
              </a:rPr>
              <a:t>i</a:t>
            </a:r>
            <a:r>
              <a:rPr lang="en-GB" sz="1600" dirty="0" smtClean="0">
                <a:latin typeface="Century Gothic" panose="020B0502020202020204" pitchFamily="34" charset="0"/>
              </a:rPr>
              <a:t>s your final draft so you want to make it look like it is ready to go into a poetry book!</a:t>
            </a:r>
          </a:p>
          <a:p>
            <a:pPr marL="0" indent="0">
              <a:buNone/>
            </a:pPr>
            <a:r>
              <a:rPr lang="en-GB" sz="1600" dirty="0" smtClean="0">
                <a:latin typeface="Century Gothic" panose="020B0502020202020204" pitchFamily="34" charset="0"/>
              </a:rPr>
              <a:t>Add illustrations around your stanza to show either the place you are writing about or some of the nouns that you have mentioned in your poem. </a:t>
            </a:r>
          </a:p>
        </p:txBody>
      </p:sp>
      <p:pic>
        <p:nvPicPr>
          <p:cNvPr id="4" name="Picture 3"/>
          <p:cNvPicPr>
            <a:picLocks noChangeAspect="1"/>
          </p:cNvPicPr>
          <p:nvPr/>
        </p:nvPicPr>
        <p:blipFill>
          <a:blip r:embed="rId2"/>
          <a:stretch>
            <a:fillRect/>
          </a:stretch>
        </p:blipFill>
        <p:spPr>
          <a:xfrm>
            <a:off x="10661074" y="5303252"/>
            <a:ext cx="1350758" cy="1396807"/>
          </a:xfrm>
          <a:prstGeom prst="rect">
            <a:avLst/>
          </a:prstGeom>
        </p:spPr>
      </p:pic>
      <p:pic>
        <p:nvPicPr>
          <p:cNvPr id="5" name="Picture 4"/>
          <p:cNvPicPr>
            <a:picLocks noChangeAspect="1"/>
          </p:cNvPicPr>
          <p:nvPr/>
        </p:nvPicPr>
        <p:blipFill>
          <a:blip r:embed="rId3"/>
          <a:stretch>
            <a:fillRect/>
          </a:stretch>
        </p:blipFill>
        <p:spPr>
          <a:xfrm>
            <a:off x="10314799" y="1380452"/>
            <a:ext cx="1766364" cy="1953876"/>
          </a:xfrm>
          <a:prstGeom prst="rect">
            <a:avLst/>
          </a:prstGeom>
        </p:spPr>
      </p:pic>
      <p:sp>
        <p:nvSpPr>
          <p:cNvPr id="6" name="TextBox 5"/>
          <p:cNvSpPr txBox="1"/>
          <p:nvPr/>
        </p:nvSpPr>
        <p:spPr>
          <a:xfrm>
            <a:off x="11009745" y="843178"/>
            <a:ext cx="1071418" cy="369332"/>
          </a:xfrm>
          <a:prstGeom prst="rect">
            <a:avLst/>
          </a:prstGeom>
          <a:noFill/>
        </p:spPr>
        <p:txBody>
          <a:bodyPr wrap="square" rtlCol="0">
            <a:spAutoFit/>
          </a:bodyPr>
          <a:lstStyle/>
          <a:p>
            <a:pPr algn="ctr"/>
            <a:r>
              <a:rPr lang="en-GB" dirty="0" smtClean="0">
                <a:latin typeface="Century Gothic" panose="020B0502020202020204" pitchFamily="34" charset="0"/>
              </a:rPr>
              <a:t>Title</a:t>
            </a:r>
            <a:endParaRPr lang="en-GB" dirty="0">
              <a:latin typeface="Century Gothic" panose="020B0502020202020204" pitchFamily="34" charset="0"/>
            </a:endParaRPr>
          </a:p>
        </p:txBody>
      </p:sp>
      <p:cxnSp>
        <p:nvCxnSpPr>
          <p:cNvPr id="8" name="Straight Arrow Connector 7"/>
          <p:cNvCxnSpPr/>
          <p:nvPr/>
        </p:nvCxnSpPr>
        <p:spPr>
          <a:xfrm flipH="1">
            <a:off x="11336453" y="1154545"/>
            <a:ext cx="107402" cy="2259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982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944" y="217439"/>
            <a:ext cx="10515600" cy="1325563"/>
          </a:xfrm>
        </p:spPr>
        <p:txBody>
          <a:bodyPr>
            <a:normAutofit fontScale="90000"/>
          </a:bodyPr>
          <a:lstStyle/>
          <a:p>
            <a:r>
              <a:rPr lang="en-GB" b="1" u="sng" dirty="0" smtClean="0">
                <a:latin typeface="Century Gothic" panose="020B0502020202020204" pitchFamily="34" charset="0"/>
              </a:rPr>
              <a:t>Date:21/5/20</a:t>
            </a:r>
            <a:r>
              <a:rPr lang="en-GB" b="1" u="sng" dirty="0" smtClean="0">
                <a:latin typeface="Century Gothic" panose="020B0502020202020204" pitchFamily="34" charset="0"/>
              </a:rPr>
              <a:t/>
            </a:r>
            <a:br>
              <a:rPr lang="en-GB" b="1" u="sng" dirty="0" smtClean="0">
                <a:latin typeface="Century Gothic" panose="020B0502020202020204" pitchFamily="34" charset="0"/>
              </a:rPr>
            </a:br>
            <a:r>
              <a:rPr lang="en-GB" b="1" u="sng" dirty="0" smtClean="0">
                <a:latin typeface="Century Gothic" panose="020B0502020202020204" pitchFamily="34" charset="0"/>
              </a:rPr>
              <a:t>Lesson Objective: </a:t>
            </a:r>
            <a:r>
              <a:rPr lang="en-GB" dirty="0" smtClean="0">
                <a:latin typeface="Century Gothic" panose="020B0502020202020204" pitchFamily="34" charset="0"/>
              </a:rPr>
              <a:t>To edit and final draft your second ‘Noises off’ stanza. </a:t>
            </a:r>
            <a:endParaRPr lang="en-GB" b="1" u="sng" dirty="0">
              <a:latin typeface="Century Gothic" panose="020B0502020202020204" pitchFamily="34" charset="0"/>
            </a:endParaRPr>
          </a:p>
        </p:txBody>
      </p:sp>
      <p:sp>
        <p:nvSpPr>
          <p:cNvPr id="3" name="Content Placeholder 2"/>
          <p:cNvSpPr>
            <a:spLocks noGrp="1"/>
          </p:cNvSpPr>
          <p:nvPr>
            <p:ph idx="1"/>
          </p:nvPr>
        </p:nvSpPr>
        <p:spPr>
          <a:xfrm>
            <a:off x="154709" y="1788680"/>
            <a:ext cx="10515600" cy="4351338"/>
          </a:xfrm>
        </p:spPr>
        <p:txBody>
          <a:bodyPr>
            <a:normAutofit/>
          </a:bodyPr>
          <a:lstStyle/>
          <a:p>
            <a:pPr marL="0" indent="0">
              <a:buNone/>
            </a:pPr>
            <a:r>
              <a:rPr lang="en-GB" sz="1600" b="1" u="sng" dirty="0">
                <a:latin typeface="Century Gothic" panose="020B0502020202020204" pitchFamily="34" charset="0"/>
              </a:rPr>
              <a:t>Activity: </a:t>
            </a:r>
          </a:p>
          <a:p>
            <a:r>
              <a:rPr lang="en-GB" sz="1600" dirty="0">
                <a:latin typeface="Century Gothic" panose="020B0502020202020204" pitchFamily="34" charset="0"/>
              </a:rPr>
              <a:t>Today you are going to be producing your final draft of your </a:t>
            </a:r>
            <a:r>
              <a:rPr lang="en-GB" sz="1600" b="1" u="sng" dirty="0" smtClean="0">
                <a:latin typeface="Century Gothic" panose="020B0502020202020204" pitchFamily="34" charset="0"/>
              </a:rPr>
              <a:t>second</a:t>
            </a:r>
            <a:r>
              <a:rPr lang="en-GB" sz="1600" dirty="0" smtClean="0">
                <a:latin typeface="Century Gothic" panose="020B0502020202020204" pitchFamily="34" charset="0"/>
              </a:rPr>
              <a:t> stanza</a:t>
            </a:r>
            <a:r>
              <a:rPr lang="en-GB" sz="1600" dirty="0">
                <a:latin typeface="Century Gothic" panose="020B0502020202020204" pitchFamily="34" charset="0"/>
              </a:rPr>
              <a:t>. </a:t>
            </a:r>
          </a:p>
          <a:p>
            <a:r>
              <a:rPr lang="en-GB" sz="1600" dirty="0">
                <a:latin typeface="Century Gothic" panose="020B0502020202020204" pitchFamily="34" charset="0"/>
              </a:rPr>
              <a:t>Read back through the draft you made on </a:t>
            </a:r>
            <a:r>
              <a:rPr lang="en-GB" sz="1600" dirty="0" smtClean="0">
                <a:latin typeface="Century Gothic" panose="020B0502020202020204" pitchFamily="34" charset="0"/>
              </a:rPr>
              <a:t>Tuesday- </a:t>
            </a:r>
            <a:r>
              <a:rPr lang="en-GB" sz="1600" dirty="0">
                <a:latin typeface="Century Gothic" panose="020B0502020202020204" pitchFamily="34" charset="0"/>
              </a:rPr>
              <a:t>say it aloud, are you happy with the order that you have recorded the nouns? Maybe ask someone else to read to you, do you like the way that it sounds? Do you want to change any of the verbs? </a:t>
            </a:r>
          </a:p>
          <a:p>
            <a:r>
              <a:rPr lang="en-GB" sz="1600" dirty="0">
                <a:latin typeface="Century Gothic" panose="020B0502020202020204" pitchFamily="34" charset="0"/>
              </a:rPr>
              <a:t>You might want to consider moving some of the order of the nouns around if you are not happy with how your poem sounds or using other verbs if you have thought of more exciting ones!</a:t>
            </a:r>
          </a:p>
          <a:p>
            <a:pPr marL="0" indent="0">
              <a:buNone/>
            </a:pPr>
            <a:r>
              <a:rPr lang="en-GB" sz="1600" b="1" u="sng" dirty="0">
                <a:latin typeface="Century Gothic" panose="020B0502020202020204" pitchFamily="34" charset="0"/>
              </a:rPr>
              <a:t>Task-</a:t>
            </a:r>
            <a:r>
              <a:rPr lang="en-GB" sz="1600" b="1" dirty="0">
                <a:latin typeface="Century Gothic" panose="020B0502020202020204" pitchFamily="34" charset="0"/>
              </a:rPr>
              <a:t> *</a:t>
            </a:r>
            <a:r>
              <a:rPr lang="en-GB" sz="1400" b="1" dirty="0">
                <a:latin typeface="Century Gothic" panose="020B0502020202020204" pitchFamily="34" charset="0"/>
              </a:rPr>
              <a:t>Final draft of your </a:t>
            </a:r>
            <a:r>
              <a:rPr lang="en-GB" sz="1400" b="1" dirty="0" smtClean="0">
                <a:latin typeface="Century Gothic" panose="020B0502020202020204" pitchFamily="34" charset="0"/>
              </a:rPr>
              <a:t>second </a:t>
            </a:r>
            <a:r>
              <a:rPr lang="en-GB" sz="1400" b="1" dirty="0">
                <a:latin typeface="Century Gothic" panose="020B0502020202020204" pitchFamily="34" charset="0"/>
              </a:rPr>
              <a:t>stanza. Template available if you want to use it but please used lined paper if not*. </a:t>
            </a:r>
          </a:p>
          <a:p>
            <a:pPr marL="0" indent="0">
              <a:buNone/>
            </a:pPr>
            <a:r>
              <a:rPr lang="en-GB" sz="1600" dirty="0">
                <a:latin typeface="Century Gothic" panose="020B0502020202020204" pitchFamily="34" charset="0"/>
              </a:rPr>
              <a:t>You might want to use a dictionary to check some of your spelling- (we have previously used dictionaries in class before) and you must make sure to correctly include the ‘</a:t>
            </a:r>
            <a:r>
              <a:rPr lang="en-GB" sz="1600" dirty="0" err="1">
                <a:latin typeface="Century Gothic" panose="020B0502020202020204" pitchFamily="34" charset="0"/>
              </a:rPr>
              <a:t>ing</a:t>
            </a:r>
            <a:r>
              <a:rPr lang="en-GB" sz="1600" dirty="0">
                <a:latin typeface="Century Gothic" panose="020B0502020202020204" pitchFamily="34" charset="0"/>
              </a:rPr>
              <a:t>’ at the end of your verb.</a:t>
            </a:r>
          </a:p>
          <a:p>
            <a:pPr marL="0" indent="0">
              <a:buNone/>
            </a:pPr>
            <a:r>
              <a:rPr lang="en-GB" sz="1600" dirty="0">
                <a:latin typeface="Century Gothic" panose="020B0502020202020204" pitchFamily="34" charset="0"/>
              </a:rPr>
              <a:t>Take time to think about your handwriting- ascenders being the tallest letters, descenders dropping under the line, we do not join capital letters. Remember this is your final draft so you want to make it look like it is ready to go into a poetry book!</a:t>
            </a:r>
          </a:p>
          <a:p>
            <a:pPr marL="0" indent="0">
              <a:buNone/>
            </a:pPr>
            <a:r>
              <a:rPr lang="en-GB" sz="1600" dirty="0">
                <a:latin typeface="Century Gothic" panose="020B0502020202020204" pitchFamily="34" charset="0"/>
              </a:rPr>
              <a:t>Add illustrations around your stanza to show either the place you are writing about or some of the nouns that you have mentioned in your poem. </a:t>
            </a:r>
          </a:p>
          <a:p>
            <a:pPr marL="0" indent="0">
              <a:buNone/>
            </a:pPr>
            <a:endParaRPr lang="en-GB" sz="1600" b="1" dirty="0" smtClean="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0549544" y="5187921"/>
            <a:ext cx="1462287" cy="1512138"/>
          </a:xfrm>
          <a:prstGeom prst="rect">
            <a:avLst/>
          </a:prstGeom>
        </p:spPr>
      </p:pic>
      <p:pic>
        <p:nvPicPr>
          <p:cNvPr id="5" name="Picture 4"/>
          <p:cNvPicPr>
            <a:picLocks noChangeAspect="1"/>
          </p:cNvPicPr>
          <p:nvPr/>
        </p:nvPicPr>
        <p:blipFill>
          <a:blip r:embed="rId3"/>
          <a:stretch>
            <a:fillRect/>
          </a:stretch>
        </p:blipFill>
        <p:spPr>
          <a:xfrm>
            <a:off x="10397505" y="1285481"/>
            <a:ext cx="1766364" cy="1953876"/>
          </a:xfrm>
          <a:prstGeom prst="rect">
            <a:avLst/>
          </a:prstGeom>
        </p:spPr>
      </p:pic>
      <p:sp>
        <p:nvSpPr>
          <p:cNvPr id="6" name="TextBox 5"/>
          <p:cNvSpPr txBox="1"/>
          <p:nvPr/>
        </p:nvSpPr>
        <p:spPr>
          <a:xfrm>
            <a:off x="11028218" y="740061"/>
            <a:ext cx="1071418" cy="369332"/>
          </a:xfrm>
          <a:prstGeom prst="rect">
            <a:avLst/>
          </a:prstGeom>
          <a:noFill/>
        </p:spPr>
        <p:txBody>
          <a:bodyPr wrap="square" rtlCol="0">
            <a:spAutoFit/>
          </a:bodyPr>
          <a:lstStyle/>
          <a:p>
            <a:pPr algn="ctr"/>
            <a:r>
              <a:rPr lang="en-GB" dirty="0" smtClean="0">
                <a:latin typeface="Century Gothic" panose="020B0502020202020204" pitchFamily="34" charset="0"/>
              </a:rPr>
              <a:t>Title</a:t>
            </a:r>
            <a:endParaRPr lang="en-GB" dirty="0">
              <a:latin typeface="Century Gothic" panose="020B0502020202020204" pitchFamily="34" charset="0"/>
            </a:endParaRPr>
          </a:p>
        </p:txBody>
      </p:sp>
      <p:cxnSp>
        <p:nvCxnSpPr>
          <p:cNvPr id="7" name="Straight Arrow Connector 6"/>
          <p:cNvCxnSpPr/>
          <p:nvPr/>
        </p:nvCxnSpPr>
        <p:spPr>
          <a:xfrm flipH="1">
            <a:off x="11280687" y="1064886"/>
            <a:ext cx="107402" cy="2259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035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entury Gothic" panose="020B0502020202020204" pitchFamily="34" charset="0"/>
              </a:rPr>
              <a:t>Date:22/5/20</a:t>
            </a:r>
            <a:r>
              <a:rPr lang="en-GB" b="1" u="sng" dirty="0" smtClean="0">
                <a:latin typeface="Century Gothic" panose="020B0502020202020204" pitchFamily="34" charset="0"/>
              </a:rPr>
              <a:t/>
            </a:r>
            <a:br>
              <a:rPr lang="en-GB" b="1" u="sng" dirty="0" smtClean="0">
                <a:latin typeface="Century Gothic" panose="020B0502020202020204" pitchFamily="34" charset="0"/>
              </a:rPr>
            </a:br>
            <a:r>
              <a:rPr lang="en-GB" b="1" u="sng" dirty="0" smtClean="0">
                <a:latin typeface="Century Gothic" panose="020B0502020202020204" pitchFamily="34" charset="0"/>
              </a:rPr>
              <a:t>Lesson Objective: </a:t>
            </a:r>
            <a:r>
              <a:rPr lang="en-GB" dirty="0" smtClean="0">
                <a:latin typeface="Century Gothic" panose="020B0502020202020204" pitchFamily="34" charset="0"/>
              </a:rPr>
              <a:t>To perform your poetry. </a:t>
            </a:r>
            <a:endParaRPr lang="en-GB" b="1" u="sng" dirty="0">
              <a:latin typeface="Century Gothic" panose="020B0502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sz="1600" b="1" dirty="0" smtClean="0">
                <a:latin typeface="Century Gothic" panose="020B0502020202020204" pitchFamily="34" charset="0"/>
              </a:rPr>
              <a:t>Activity</a:t>
            </a:r>
            <a:r>
              <a:rPr lang="en-GB" sz="1600" b="1" dirty="0" smtClean="0">
                <a:latin typeface="Century Gothic" panose="020B0502020202020204" pitchFamily="34" charset="0"/>
              </a:rPr>
              <a:t>: </a:t>
            </a:r>
          </a:p>
          <a:p>
            <a:r>
              <a:rPr lang="en-GB" sz="1600" dirty="0" smtClean="0">
                <a:latin typeface="Century Gothic" panose="020B0502020202020204" pitchFamily="34" charset="0"/>
              </a:rPr>
              <a:t>Today you are becoming poets and performing your poets to others! As-well as performing your poetry to your family at home maybe you might want to face-time/ video call other members of your family or friends and ‘knock their socks off’ with your amazing poetry skills!</a:t>
            </a:r>
          </a:p>
          <a:p>
            <a:r>
              <a:rPr lang="en-GB" sz="1600" dirty="0" smtClean="0">
                <a:latin typeface="Century Gothic" panose="020B0502020202020204" pitchFamily="34" charset="0"/>
              </a:rPr>
              <a:t>When you are performing your poetry think about how you can use your voice to make your poem even more interesting- are there some parts you could say in a quiet voice? Are there others which might be better said in a loud voice? Why might these parts be made more interesting by changing your voice? Practice your poems lot’s of time before you are ready to perform!</a:t>
            </a:r>
          </a:p>
          <a:p>
            <a:pPr marL="0" indent="0">
              <a:buNone/>
            </a:pPr>
            <a:r>
              <a:rPr lang="en-GB" sz="1600" b="1" u="sng" dirty="0" smtClean="0">
                <a:latin typeface="Century Gothic" panose="020B0502020202020204" pitchFamily="34" charset="0"/>
              </a:rPr>
              <a:t>Task</a:t>
            </a:r>
          </a:p>
          <a:p>
            <a:r>
              <a:rPr lang="en-GB" sz="1600" dirty="0" smtClean="0">
                <a:latin typeface="Century Gothic" panose="020B0502020202020204" pitchFamily="34" charset="0"/>
              </a:rPr>
              <a:t>A poetry recital! Maybe you could see if your parents can contact any other of the children in your class and you could perform your poems to one another? Maybe your grandparents, Aunties</a:t>
            </a:r>
            <a:r>
              <a:rPr lang="en-GB" sz="1600" dirty="0" smtClean="0">
                <a:latin typeface="Century Gothic" panose="020B0502020202020204" pitchFamily="34" charset="0"/>
              </a:rPr>
              <a:t>/ Uncles or friends might like to hear your poems?  </a:t>
            </a:r>
            <a:endParaRPr lang="en-GB" sz="1600" dirty="0" smtClean="0">
              <a:latin typeface="Century Gothic" panose="020B0502020202020204" pitchFamily="34" charset="0"/>
            </a:endParaRPr>
          </a:p>
        </p:txBody>
      </p:sp>
      <p:pic>
        <p:nvPicPr>
          <p:cNvPr id="4" name="Picture 3"/>
          <p:cNvPicPr>
            <a:picLocks noChangeAspect="1"/>
          </p:cNvPicPr>
          <p:nvPr/>
        </p:nvPicPr>
        <p:blipFill>
          <a:blip r:embed="rId2"/>
          <a:stretch>
            <a:fillRect/>
          </a:stretch>
        </p:blipFill>
        <p:spPr>
          <a:xfrm>
            <a:off x="10549544" y="5187921"/>
            <a:ext cx="1462287" cy="1512138"/>
          </a:xfrm>
          <a:prstGeom prst="rect">
            <a:avLst/>
          </a:prstGeom>
        </p:spPr>
      </p:pic>
      <p:pic>
        <p:nvPicPr>
          <p:cNvPr id="5" name="Picture 4"/>
          <p:cNvPicPr>
            <a:picLocks noChangeAspect="1"/>
          </p:cNvPicPr>
          <p:nvPr/>
        </p:nvPicPr>
        <p:blipFill>
          <a:blip r:embed="rId3"/>
          <a:stretch>
            <a:fillRect/>
          </a:stretch>
        </p:blipFill>
        <p:spPr>
          <a:xfrm>
            <a:off x="736457" y="5118514"/>
            <a:ext cx="1784303" cy="1435332"/>
          </a:xfrm>
          <a:prstGeom prst="rect">
            <a:avLst/>
          </a:prstGeom>
        </p:spPr>
      </p:pic>
      <p:pic>
        <p:nvPicPr>
          <p:cNvPr id="7" name="Picture 6"/>
          <p:cNvPicPr>
            <a:picLocks noChangeAspect="1"/>
          </p:cNvPicPr>
          <p:nvPr/>
        </p:nvPicPr>
        <p:blipFill>
          <a:blip r:embed="rId4"/>
          <a:stretch>
            <a:fillRect/>
          </a:stretch>
        </p:blipFill>
        <p:spPr>
          <a:xfrm>
            <a:off x="3178791" y="5264727"/>
            <a:ext cx="2290705" cy="1213672"/>
          </a:xfrm>
          <a:prstGeom prst="rect">
            <a:avLst/>
          </a:prstGeom>
        </p:spPr>
      </p:pic>
      <p:pic>
        <p:nvPicPr>
          <p:cNvPr id="8" name="Picture 7"/>
          <p:cNvPicPr>
            <a:picLocks noChangeAspect="1"/>
          </p:cNvPicPr>
          <p:nvPr/>
        </p:nvPicPr>
        <p:blipFill>
          <a:blip r:embed="rId5"/>
          <a:stretch>
            <a:fillRect/>
          </a:stretch>
        </p:blipFill>
        <p:spPr>
          <a:xfrm>
            <a:off x="5770851" y="4959333"/>
            <a:ext cx="1525877" cy="1556011"/>
          </a:xfrm>
          <a:prstGeom prst="rect">
            <a:avLst/>
          </a:prstGeom>
        </p:spPr>
      </p:pic>
      <p:pic>
        <p:nvPicPr>
          <p:cNvPr id="9" name="Picture 8"/>
          <p:cNvPicPr>
            <a:picLocks noChangeAspect="1"/>
          </p:cNvPicPr>
          <p:nvPr/>
        </p:nvPicPr>
        <p:blipFill>
          <a:blip r:embed="rId6"/>
          <a:stretch>
            <a:fillRect/>
          </a:stretch>
        </p:blipFill>
        <p:spPr>
          <a:xfrm>
            <a:off x="8097866" y="4946358"/>
            <a:ext cx="1560946" cy="1715298"/>
          </a:xfrm>
          <a:prstGeom prst="rect">
            <a:avLst/>
          </a:prstGeom>
        </p:spPr>
      </p:pic>
    </p:spTree>
    <p:extLst>
      <p:ext uri="{BB962C8B-B14F-4D97-AF65-F5344CB8AC3E}">
        <p14:creationId xmlns:p14="http://schemas.microsoft.com/office/powerpoint/2010/main" val="230603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1035</Words>
  <Application>Microsoft Office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Century Gothic</vt:lpstr>
      <vt:lpstr>Office Theme</vt:lpstr>
      <vt:lpstr>Subject: English  Year Group:1 Week Commencing: 18/5/20</vt:lpstr>
      <vt:lpstr>  Date:18/5/20 Lesson Objective: To draft your first ‘Noises off’ stanza.   </vt:lpstr>
      <vt:lpstr>Date:19/5/20 Lesson Objective: To draft your second ‘Noises off’ stanza. </vt:lpstr>
      <vt:lpstr>Date:20/5/20 Lesson Objective: To edit and final draft your first ‘Noises off’ stanza. </vt:lpstr>
      <vt:lpstr>Date:21/5/20 Lesson Objective: To edit and final draft your second ‘Noises off’ stanza. </vt:lpstr>
      <vt:lpstr>Date:22/5/20 Lesson Objective: To perform your poetry.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Group:  Week:</dc:title>
  <dc:creator>Katie Elkins</dc:creator>
  <cp:lastModifiedBy>Amanda Davies</cp:lastModifiedBy>
  <cp:revision>19</cp:revision>
  <dcterms:created xsi:type="dcterms:W3CDTF">2020-03-19T12:32:34Z</dcterms:created>
  <dcterms:modified xsi:type="dcterms:W3CDTF">2020-05-04T10:39:28Z</dcterms:modified>
</cp:coreProperties>
</file>