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5" r:id="rId2"/>
    <p:sldId id="266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6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588"/>
    <p:restoredTop sz="94621"/>
  </p:normalViewPr>
  <p:slideViewPr>
    <p:cSldViewPr snapToGrid="0" snapToObjects="1">
      <p:cViewPr varScale="1">
        <p:scale>
          <a:sx n="110" d="100"/>
          <a:sy n="110" d="100"/>
        </p:scale>
        <p:origin x="55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B4F53-679F-E242-8D0B-EE837FF724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B0C6BC-77E9-F647-AE6D-8E32E107C0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C4296F-1E8B-784A-929F-68A645531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1270E-E83B-F34C-BC72-82810912A4B8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960EE2-3463-AF41-A839-7922B777C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FA976C-C309-4046-93F9-AF4B59A47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E9FD4-BD8A-9C42-85E5-59238561F2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7113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FF002-6911-7340-8A70-6A7761BF4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BF0B6C-81CE-9745-86B5-3B3ACFBCFB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356A6-D944-EA4E-879C-895AC99E5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1270E-E83B-F34C-BC72-82810912A4B8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069C1-B738-3743-A201-CF28026AE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9D8E83-7627-8745-AE6A-0B9E2CC1F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E9FD4-BD8A-9C42-85E5-59238561F2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76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04B4974-5779-5F43-A712-9F4DAC5EC4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145E2D-9DBC-F046-A696-02755B5075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9119FD-41D0-2742-99D8-03E083B75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1270E-E83B-F34C-BC72-82810912A4B8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80FBBE-A45F-9C48-B9FE-CBE0BAD95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959F96-DC61-C14C-AC91-BA0668997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E9FD4-BD8A-9C42-85E5-59238561F2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8539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11366-9D5F-B049-926A-F54595B80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58966-4B2E-2F48-8E9B-93BB10E222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FE53C9-377F-8145-9082-B3002A4FF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1270E-E83B-F34C-BC72-82810912A4B8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C634BC-D925-264B-B09B-9EE1CDE57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10767B-30C3-854A-83A0-1E48C260F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E9FD4-BD8A-9C42-85E5-59238561F2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9441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D6B0C9-090B-2547-A1EF-BB80FD1E0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224A43-47EE-8F4D-8688-1E7E2AE1C2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B8A757-79EF-8344-BF61-C81ED4ECD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1270E-E83B-F34C-BC72-82810912A4B8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192262-0E8B-144B-AF53-38DB617B3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0DE4A4-3F24-D341-BD78-20DA7B4A8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E9FD4-BD8A-9C42-85E5-59238561F2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7551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0895A-2EA2-1442-BE31-79FE5FA43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62A1ED-3F08-0B4C-8845-151B9C4A86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D37CF0-E2B1-E848-B6F6-0F8E7AB9C6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506DA8-C3C8-874A-AD86-F22A63D9F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1270E-E83B-F34C-BC72-82810912A4B8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0F5B9C-2887-F94A-9562-EFCCA320A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6215AF-590F-7B4E-88DE-61C70FF22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E9FD4-BD8A-9C42-85E5-59238561F2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2683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D2E9C-4C86-DA46-AB27-545094D15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0F8160-F88E-9F41-AA59-D43BB1B465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557DA8-B9E2-9542-9750-1BF60C94C3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A596FE-CCB3-F146-86EA-CAD8297F76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205ACD-5E4D-F44A-BFFA-B9BB345A81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96E614-389C-6B40-8542-4973B3480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1270E-E83B-F34C-BC72-82810912A4B8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F074184-2794-4F4F-B28A-C647DF49B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A700F5-8CBF-A848-A073-982D61644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E9FD4-BD8A-9C42-85E5-59238561F2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9835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75EF7C-C77D-1149-8D4E-42CCD06EC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F81AE4-6572-A240-BDEA-BFB7E892C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1270E-E83B-F34C-BC72-82810912A4B8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9C4CCD-F898-0E41-B5B2-AB34F7933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93B3BD-C3CF-BF47-B25A-A793FD7E1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E9FD4-BD8A-9C42-85E5-59238561F2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935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6EFF25-0CF2-AA47-AD31-786070E39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1270E-E83B-F34C-BC72-82810912A4B8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167EFCC-C9A3-8141-B893-D06956331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7B4349-6820-DD4A-99E2-07AF38303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E9FD4-BD8A-9C42-85E5-59238561F2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0252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810BA-1208-4C4C-B95E-81F509D463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20A00F-034C-654B-994A-3BF03E6B6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2FAAAE-0AA6-CE4F-A5A2-B91E0B2EC7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98B510-3CF7-324E-8646-6B6A81B56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1270E-E83B-F34C-BC72-82810912A4B8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9ADDCD-5DF3-C347-BD3A-A9A14CA98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FCB4F8-190A-264F-878E-23AC4E6C3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E9FD4-BD8A-9C42-85E5-59238561F2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0084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33AAC-D7E1-C740-A596-B322B3B49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CB5455-5BFB-0047-B490-8A55154AFC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68799B-5131-3A41-969B-F69DA90765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628A8B-91C2-2E4A-8DEA-E09986A74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1270E-E83B-F34C-BC72-82810912A4B8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0E80DE-24AB-8F48-A651-161BB5BD8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5B452C-74D6-694E-B6C8-6EA6CC778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E9FD4-BD8A-9C42-85E5-59238561F2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1826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354F36-D70A-7C4F-A308-4042BE512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7D7E15-3494-8A4B-975A-B26D8556D2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D62C8F-C271-1C40-9A9C-798C2648CC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F1270E-E83B-F34C-BC72-82810912A4B8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B5DBD4-E264-2348-8FBA-640DACB764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B7DBAB-C052-B54F-9C8F-198FABEC41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E9FD4-BD8A-9C42-85E5-59238561F2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0998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4545" y="1122363"/>
            <a:ext cx="11900079" cy="2387600"/>
          </a:xfrm>
        </p:spPr>
        <p:txBody>
          <a:bodyPr>
            <a:normAutofit fontScale="90000"/>
          </a:bodyPr>
          <a:lstStyle/>
          <a:p>
            <a:r>
              <a:rPr lang="en-GB" b="1" dirty="0">
                <a:latin typeface="Century Gothic" panose="020B0502020202020204" pitchFamily="34" charset="0"/>
              </a:rPr>
              <a:t>Subject: Phonics</a:t>
            </a:r>
            <a:br>
              <a:rPr lang="en-GB" dirty="0">
                <a:latin typeface="Century Gothic" panose="020B0502020202020204" pitchFamily="34" charset="0"/>
              </a:rPr>
            </a:br>
            <a:r>
              <a:rPr lang="en-GB" b="1" dirty="0">
                <a:latin typeface="Century Gothic" panose="020B0502020202020204" pitchFamily="34" charset="0"/>
              </a:rPr>
              <a:t>Year Group: Reception</a:t>
            </a:r>
            <a:br>
              <a:rPr lang="en-GB" dirty="0">
                <a:latin typeface="Century Gothic" panose="020B0502020202020204" pitchFamily="34" charset="0"/>
              </a:rPr>
            </a:br>
            <a:r>
              <a:rPr lang="en-GB" b="1" dirty="0">
                <a:latin typeface="Century Gothic" panose="020B0502020202020204" pitchFamily="34" charset="0"/>
              </a:rPr>
              <a:t>Week Commencing: </a:t>
            </a:r>
            <a:r>
              <a:rPr lang="en-GB" sz="4400" b="1" dirty="0">
                <a:latin typeface="Century Gothic" panose="020B0502020202020204" pitchFamily="34" charset="0"/>
              </a:rPr>
              <a:t>Monday 8</a:t>
            </a:r>
            <a:r>
              <a:rPr lang="en-GB" sz="4400" b="1" baseline="30000" dirty="0">
                <a:latin typeface="Century Gothic" panose="020B0502020202020204" pitchFamily="34" charset="0"/>
              </a:rPr>
              <a:t>th</a:t>
            </a:r>
            <a:r>
              <a:rPr lang="en-GB" sz="4400" b="1" dirty="0">
                <a:latin typeface="Century Gothic" panose="020B0502020202020204" pitchFamily="34" charset="0"/>
              </a:rPr>
              <a:t> June</a:t>
            </a:r>
            <a:endParaRPr lang="en-GB" dirty="0">
              <a:latin typeface="Century Gothic" panose="020B0502020202020204" pitchFamily="34" charset="0"/>
            </a:endParaRPr>
          </a:p>
        </p:txBody>
      </p:sp>
      <p:pic>
        <p:nvPicPr>
          <p:cNvPr id="1026" name="Picture 2" descr="Bridge Schools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4640" y="3810848"/>
            <a:ext cx="1902719" cy="1902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684135" y="5550794"/>
            <a:ext cx="53704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For subject information, games and activities to support this planning, please also look on our class blog for anything phonics, reading and writing related</a:t>
            </a:r>
          </a:p>
        </p:txBody>
      </p:sp>
    </p:spTree>
    <p:extLst>
      <p:ext uri="{BB962C8B-B14F-4D97-AF65-F5344CB8AC3E}">
        <p14:creationId xmlns:p14="http://schemas.microsoft.com/office/powerpoint/2010/main" val="20308041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86759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b="1" u="sng" dirty="0">
                <a:latin typeface="Century Gothic" panose="020B0502020202020204" pitchFamily="34" charset="0"/>
              </a:rPr>
              <a:t>Date: Friday 12</a:t>
            </a:r>
            <a:r>
              <a:rPr lang="en-GB" b="1" u="sng" baseline="30000" dirty="0">
                <a:latin typeface="Century Gothic" panose="020B0502020202020204" pitchFamily="34" charset="0"/>
              </a:rPr>
              <a:t>th</a:t>
            </a:r>
            <a:r>
              <a:rPr lang="en-GB" b="1" u="sng" dirty="0">
                <a:latin typeface="Century Gothic" panose="020B0502020202020204" pitchFamily="34" charset="0"/>
              </a:rPr>
              <a:t> June</a:t>
            </a:r>
            <a:br>
              <a:rPr lang="en-GB" b="1" u="sng" dirty="0">
                <a:latin typeface="Century Gothic" panose="020B0502020202020204" pitchFamily="34" charset="0"/>
              </a:rPr>
            </a:br>
            <a:r>
              <a:rPr lang="en-GB" b="1" u="sng" dirty="0">
                <a:latin typeface="Century Gothic" panose="020B0502020202020204" pitchFamily="34" charset="0"/>
              </a:rPr>
              <a:t>Lesson Objective: </a:t>
            </a:r>
            <a:r>
              <a:rPr lang="en-GB" dirty="0">
                <a:latin typeface="Century Gothic" panose="020B0502020202020204" pitchFamily="34" charset="0"/>
              </a:rPr>
              <a:t>To learn how to write CVCC (Consonant, Vowel, Consonant, Consonant) words </a:t>
            </a:r>
            <a:endParaRPr lang="en-GB" b="1" u="sng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564835"/>
            <a:ext cx="10515600" cy="26121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600" b="1" dirty="0">
                <a:latin typeface="Century Gothic" panose="020B0502020202020204" pitchFamily="34" charset="0"/>
              </a:rPr>
              <a:t>Activity:</a:t>
            </a:r>
          </a:p>
          <a:p>
            <a:pPr>
              <a:buFontTx/>
              <a:buChar char="-"/>
            </a:pPr>
            <a:r>
              <a:rPr lang="en-GB" sz="1600" b="1" dirty="0">
                <a:latin typeface="Century Gothic" panose="020B0502020202020204" pitchFamily="34" charset="0"/>
              </a:rPr>
              <a:t>Open up Friday 12</a:t>
            </a:r>
            <a:r>
              <a:rPr lang="en-GB" sz="1600" b="1" baseline="30000" dirty="0">
                <a:latin typeface="Century Gothic" panose="020B0502020202020204" pitchFamily="34" charset="0"/>
              </a:rPr>
              <a:t>th</a:t>
            </a:r>
            <a:r>
              <a:rPr lang="en-GB" sz="1600" b="1" dirty="0">
                <a:latin typeface="Century Gothic" panose="020B0502020202020204" pitchFamily="34" charset="0"/>
              </a:rPr>
              <a:t> phonics writing CVCC words.</a:t>
            </a:r>
          </a:p>
          <a:p>
            <a:pPr>
              <a:buFontTx/>
              <a:buChar char="-"/>
            </a:pPr>
            <a:r>
              <a:rPr lang="en-GB" sz="1600" b="1" dirty="0">
                <a:latin typeface="Century Gothic" panose="020B0502020202020204" pitchFamily="34" charset="0"/>
              </a:rPr>
              <a:t>Open up Friday 12</a:t>
            </a:r>
            <a:r>
              <a:rPr lang="en-GB" sz="1600" b="1" baseline="30000" dirty="0">
                <a:latin typeface="Century Gothic" panose="020B0502020202020204" pitchFamily="34" charset="0"/>
              </a:rPr>
              <a:t>th</a:t>
            </a:r>
            <a:r>
              <a:rPr lang="en-GB" sz="1600" b="1" dirty="0">
                <a:latin typeface="Century Gothic" panose="020B0502020202020204" pitchFamily="34" charset="0"/>
              </a:rPr>
              <a:t> sentence read.</a:t>
            </a:r>
          </a:p>
        </p:txBody>
      </p:sp>
    </p:spTree>
    <p:extLst>
      <p:ext uri="{BB962C8B-B14F-4D97-AF65-F5344CB8AC3E}">
        <p14:creationId xmlns:p14="http://schemas.microsoft.com/office/powerpoint/2010/main" val="488939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86759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b="1" u="sng" dirty="0">
                <a:latin typeface="Century Gothic" panose="020B0502020202020204" pitchFamily="34" charset="0"/>
              </a:rPr>
              <a:t>Date: Monday 8</a:t>
            </a:r>
            <a:r>
              <a:rPr lang="en-GB" b="1" u="sng" baseline="30000" dirty="0">
                <a:latin typeface="Century Gothic" panose="020B0502020202020204" pitchFamily="34" charset="0"/>
              </a:rPr>
              <a:t>th</a:t>
            </a:r>
            <a:r>
              <a:rPr lang="en-GB" b="1" u="sng" dirty="0">
                <a:latin typeface="Century Gothic" panose="020B0502020202020204" pitchFamily="34" charset="0"/>
              </a:rPr>
              <a:t> June</a:t>
            </a:r>
            <a:br>
              <a:rPr lang="en-GB" b="1" u="sng" dirty="0">
                <a:latin typeface="Century Gothic" panose="020B0502020202020204" pitchFamily="34" charset="0"/>
              </a:rPr>
            </a:br>
            <a:r>
              <a:rPr lang="en-GB" b="1" u="sng" dirty="0">
                <a:latin typeface="Century Gothic" panose="020B0502020202020204" pitchFamily="34" charset="0"/>
              </a:rPr>
              <a:t>Lesson Objective: </a:t>
            </a:r>
            <a:r>
              <a:rPr lang="en-GB" dirty="0">
                <a:latin typeface="Century Gothic" panose="020B0502020202020204" pitchFamily="34" charset="0"/>
              </a:rPr>
              <a:t>To learn how to read CVCC (Consonant, Vowel, Consonant, Consonant) words </a:t>
            </a:r>
            <a:endParaRPr lang="en-GB" b="1" u="sng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564835"/>
            <a:ext cx="10515600" cy="26121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600" b="1" dirty="0">
                <a:latin typeface="Century Gothic" panose="020B0502020202020204" pitchFamily="34" charset="0"/>
              </a:rPr>
              <a:t>Activity:</a:t>
            </a:r>
          </a:p>
          <a:p>
            <a:pPr>
              <a:buFontTx/>
              <a:buChar char="-"/>
            </a:pPr>
            <a:r>
              <a:rPr lang="en-GB" sz="1600" b="1" dirty="0">
                <a:latin typeface="Century Gothic" panose="020B0502020202020204" pitchFamily="34" charset="0"/>
              </a:rPr>
              <a:t>Open up Monday 8</a:t>
            </a:r>
            <a:r>
              <a:rPr lang="en-GB" sz="1600" b="1" baseline="30000" dirty="0">
                <a:latin typeface="Century Gothic" panose="020B0502020202020204" pitchFamily="34" charset="0"/>
              </a:rPr>
              <a:t>th</a:t>
            </a:r>
            <a:r>
              <a:rPr lang="en-GB" sz="1600" b="1" dirty="0">
                <a:latin typeface="Century Gothic" panose="020B0502020202020204" pitchFamily="34" charset="0"/>
              </a:rPr>
              <a:t> phonics reading CVCC </a:t>
            </a:r>
            <a:r>
              <a:rPr lang="en-GB" sz="1600" b="1" dirty="0" err="1">
                <a:latin typeface="Century Gothic" panose="020B0502020202020204" pitchFamily="34" charset="0"/>
              </a:rPr>
              <a:t>words.pptx</a:t>
            </a:r>
            <a:endParaRPr lang="en-GB" sz="1600" b="1" dirty="0">
              <a:latin typeface="Century Gothic" panose="020B0502020202020204" pitchFamily="34" charset="0"/>
            </a:endParaRPr>
          </a:p>
          <a:p>
            <a:pPr>
              <a:buFontTx/>
              <a:buChar char="-"/>
            </a:pPr>
            <a:r>
              <a:rPr lang="en-GB" sz="1600" b="1" dirty="0">
                <a:latin typeface="Century Gothic" panose="020B0502020202020204" pitchFamily="34" charset="0"/>
              </a:rPr>
              <a:t>Open up Monday 8</a:t>
            </a:r>
            <a:r>
              <a:rPr lang="en-GB" sz="1600" b="1" baseline="30000" dirty="0">
                <a:latin typeface="Century Gothic" panose="020B0502020202020204" pitchFamily="34" charset="0"/>
              </a:rPr>
              <a:t>th</a:t>
            </a:r>
            <a:r>
              <a:rPr lang="en-GB" sz="1600" b="1" dirty="0">
                <a:latin typeface="Century Gothic" panose="020B0502020202020204" pitchFamily="34" charset="0"/>
              </a:rPr>
              <a:t> sentence </a:t>
            </a:r>
            <a:r>
              <a:rPr lang="en-GB" sz="1600" b="1" dirty="0" err="1">
                <a:latin typeface="Century Gothic" panose="020B0502020202020204" pitchFamily="34" charset="0"/>
              </a:rPr>
              <a:t>read.pdf</a:t>
            </a:r>
            <a:endParaRPr lang="en-GB" sz="16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9160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4545" y="1122363"/>
            <a:ext cx="11900079" cy="2387600"/>
          </a:xfrm>
        </p:spPr>
        <p:txBody>
          <a:bodyPr>
            <a:normAutofit fontScale="90000"/>
          </a:bodyPr>
          <a:lstStyle/>
          <a:p>
            <a:r>
              <a:rPr lang="en-GB" b="1" dirty="0">
                <a:latin typeface="Century Gothic" panose="020B0502020202020204" pitchFamily="34" charset="0"/>
              </a:rPr>
              <a:t>Subject: Phonics</a:t>
            </a:r>
            <a:br>
              <a:rPr lang="en-GB" dirty="0">
                <a:latin typeface="Century Gothic" panose="020B0502020202020204" pitchFamily="34" charset="0"/>
              </a:rPr>
            </a:br>
            <a:r>
              <a:rPr lang="en-GB" b="1" dirty="0">
                <a:latin typeface="Century Gothic" panose="020B0502020202020204" pitchFamily="34" charset="0"/>
              </a:rPr>
              <a:t>Year Group: Reception</a:t>
            </a:r>
            <a:br>
              <a:rPr lang="en-GB" dirty="0">
                <a:latin typeface="Century Gothic" panose="020B0502020202020204" pitchFamily="34" charset="0"/>
              </a:rPr>
            </a:br>
            <a:r>
              <a:rPr lang="en-GB" b="1" dirty="0">
                <a:latin typeface="Century Gothic" panose="020B0502020202020204" pitchFamily="34" charset="0"/>
              </a:rPr>
              <a:t>Week Commencing: Monday 8</a:t>
            </a:r>
            <a:r>
              <a:rPr lang="en-GB" b="1" baseline="30000" dirty="0">
                <a:latin typeface="Century Gothic" panose="020B0502020202020204" pitchFamily="34" charset="0"/>
              </a:rPr>
              <a:t>th</a:t>
            </a:r>
            <a:r>
              <a:rPr lang="en-GB" b="1" dirty="0">
                <a:latin typeface="Century Gothic" panose="020B0502020202020204" pitchFamily="34" charset="0"/>
              </a:rPr>
              <a:t> June</a:t>
            </a:r>
            <a:endParaRPr lang="en-GB" dirty="0">
              <a:latin typeface="Century Gothic" panose="020B0502020202020204" pitchFamily="34" charset="0"/>
            </a:endParaRPr>
          </a:p>
        </p:txBody>
      </p:sp>
      <p:pic>
        <p:nvPicPr>
          <p:cNvPr id="1026" name="Picture 2" descr="Bridge Schools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4640" y="3810848"/>
            <a:ext cx="1902719" cy="1902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684135" y="5550794"/>
            <a:ext cx="53704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For subject information, games and activities to support this planning, please also look on our class blog for anything phonics, reading and writing related</a:t>
            </a:r>
          </a:p>
        </p:txBody>
      </p:sp>
    </p:spTree>
    <p:extLst>
      <p:ext uri="{BB962C8B-B14F-4D97-AF65-F5344CB8AC3E}">
        <p14:creationId xmlns:p14="http://schemas.microsoft.com/office/powerpoint/2010/main" val="1851703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86759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b="1" u="sng" dirty="0">
                <a:latin typeface="Century Gothic" panose="020B0502020202020204" pitchFamily="34" charset="0"/>
              </a:rPr>
              <a:t>Date: Tuesday 9</a:t>
            </a:r>
            <a:r>
              <a:rPr lang="en-GB" b="1" u="sng" baseline="30000" dirty="0">
                <a:latin typeface="Century Gothic" panose="020B0502020202020204" pitchFamily="34" charset="0"/>
              </a:rPr>
              <a:t>th</a:t>
            </a:r>
            <a:r>
              <a:rPr lang="en-GB" b="1" u="sng" dirty="0">
                <a:latin typeface="Century Gothic" panose="020B0502020202020204" pitchFamily="34" charset="0"/>
              </a:rPr>
              <a:t> June</a:t>
            </a:r>
            <a:br>
              <a:rPr lang="en-GB" b="1" u="sng" dirty="0">
                <a:latin typeface="Century Gothic" panose="020B0502020202020204" pitchFamily="34" charset="0"/>
              </a:rPr>
            </a:br>
            <a:r>
              <a:rPr lang="en-GB" b="1" u="sng" dirty="0">
                <a:latin typeface="Century Gothic" panose="020B0502020202020204" pitchFamily="34" charset="0"/>
              </a:rPr>
              <a:t>Lesson Objective: </a:t>
            </a:r>
            <a:r>
              <a:rPr lang="en-GB" dirty="0">
                <a:latin typeface="Century Gothic" panose="020B0502020202020204" pitchFamily="34" charset="0"/>
              </a:rPr>
              <a:t>To learn how to read and write tricky word ‘said’</a:t>
            </a:r>
            <a:endParaRPr lang="en-GB" b="1" u="sng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564835"/>
            <a:ext cx="10515600" cy="26121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600" b="1" dirty="0">
                <a:latin typeface="Century Gothic" panose="020B0502020202020204" pitchFamily="34" charset="0"/>
              </a:rPr>
              <a:t>Activity:</a:t>
            </a:r>
          </a:p>
          <a:p>
            <a:pPr>
              <a:buFontTx/>
              <a:buChar char="-"/>
            </a:pPr>
            <a:r>
              <a:rPr lang="en-GB" sz="1600" b="1" dirty="0">
                <a:latin typeface="Century Gothic" panose="020B0502020202020204" pitchFamily="34" charset="0"/>
              </a:rPr>
              <a:t>Open up Tuesday 9</a:t>
            </a:r>
            <a:r>
              <a:rPr lang="en-GB" sz="1600" b="1" baseline="30000" dirty="0">
                <a:latin typeface="Century Gothic" panose="020B0502020202020204" pitchFamily="34" charset="0"/>
              </a:rPr>
              <a:t>th</a:t>
            </a:r>
            <a:r>
              <a:rPr lang="en-GB" sz="1600" b="1" dirty="0">
                <a:latin typeface="Century Gothic" panose="020B0502020202020204" pitchFamily="34" charset="0"/>
              </a:rPr>
              <a:t> phonics tricky word </a:t>
            </a:r>
            <a:r>
              <a:rPr lang="en-GB" sz="1600" b="1" dirty="0" err="1">
                <a:latin typeface="Century Gothic" panose="020B0502020202020204" pitchFamily="34" charset="0"/>
              </a:rPr>
              <a:t>said.pptx</a:t>
            </a:r>
            <a:endParaRPr lang="en-GB" sz="1600" b="1" dirty="0">
              <a:latin typeface="Century Gothic" panose="020B0502020202020204" pitchFamily="34" charset="0"/>
            </a:endParaRPr>
          </a:p>
          <a:p>
            <a:pPr>
              <a:buFontTx/>
              <a:buChar char="-"/>
            </a:pPr>
            <a:endParaRPr lang="en-GB" sz="16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4621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4545" y="1122363"/>
            <a:ext cx="11900079" cy="2387600"/>
          </a:xfrm>
        </p:spPr>
        <p:txBody>
          <a:bodyPr>
            <a:normAutofit fontScale="90000"/>
          </a:bodyPr>
          <a:lstStyle/>
          <a:p>
            <a:r>
              <a:rPr lang="en-GB" b="1" dirty="0">
                <a:latin typeface="Century Gothic" panose="020B0502020202020204" pitchFamily="34" charset="0"/>
              </a:rPr>
              <a:t>Subject: Phonics</a:t>
            </a:r>
            <a:br>
              <a:rPr lang="en-GB" dirty="0">
                <a:latin typeface="Century Gothic" panose="020B0502020202020204" pitchFamily="34" charset="0"/>
              </a:rPr>
            </a:br>
            <a:r>
              <a:rPr lang="en-GB" b="1" dirty="0">
                <a:latin typeface="Century Gothic" panose="020B0502020202020204" pitchFamily="34" charset="0"/>
              </a:rPr>
              <a:t>Year Group: Reception</a:t>
            </a:r>
            <a:br>
              <a:rPr lang="en-GB" dirty="0">
                <a:latin typeface="Century Gothic" panose="020B0502020202020204" pitchFamily="34" charset="0"/>
              </a:rPr>
            </a:br>
            <a:r>
              <a:rPr lang="en-GB" b="1" dirty="0">
                <a:latin typeface="Century Gothic" panose="020B0502020202020204" pitchFamily="34" charset="0"/>
              </a:rPr>
              <a:t>Week Commencing: Monday 8</a:t>
            </a:r>
            <a:r>
              <a:rPr lang="en-GB" b="1" baseline="30000" dirty="0">
                <a:latin typeface="Century Gothic" panose="020B0502020202020204" pitchFamily="34" charset="0"/>
              </a:rPr>
              <a:t>th</a:t>
            </a:r>
            <a:r>
              <a:rPr lang="en-GB" b="1" dirty="0">
                <a:latin typeface="Century Gothic" panose="020B0502020202020204" pitchFamily="34" charset="0"/>
              </a:rPr>
              <a:t> June</a:t>
            </a:r>
            <a:endParaRPr lang="en-GB" dirty="0">
              <a:latin typeface="Century Gothic" panose="020B0502020202020204" pitchFamily="34" charset="0"/>
            </a:endParaRPr>
          </a:p>
        </p:txBody>
      </p:sp>
      <p:pic>
        <p:nvPicPr>
          <p:cNvPr id="1026" name="Picture 2" descr="Bridge Schools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4640" y="3810848"/>
            <a:ext cx="1902719" cy="1902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684135" y="5550794"/>
            <a:ext cx="53704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For subject information, games and activities to support this planning, please also look on our class blog for anything phonics, reading and writing related</a:t>
            </a:r>
          </a:p>
        </p:txBody>
      </p:sp>
    </p:spTree>
    <p:extLst>
      <p:ext uri="{BB962C8B-B14F-4D97-AF65-F5344CB8AC3E}">
        <p14:creationId xmlns:p14="http://schemas.microsoft.com/office/powerpoint/2010/main" val="36520310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86759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b="1" u="sng" dirty="0">
                <a:latin typeface="Century Gothic" panose="020B0502020202020204" pitchFamily="34" charset="0"/>
              </a:rPr>
              <a:t>Date: Wednesday 10</a:t>
            </a:r>
            <a:r>
              <a:rPr lang="en-GB" b="1" u="sng" baseline="30000" dirty="0">
                <a:latin typeface="Century Gothic" panose="020B0502020202020204" pitchFamily="34" charset="0"/>
              </a:rPr>
              <a:t>th</a:t>
            </a:r>
            <a:r>
              <a:rPr lang="en-GB" b="1" u="sng" dirty="0">
                <a:latin typeface="Century Gothic" panose="020B0502020202020204" pitchFamily="34" charset="0"/>
              </a:rPr>
              <a:t> June</a:t>
            </a:r>
            <a:br>
              <a:rPr lang="en-GB" b="1" u="sng" dirty="0">
                <a:latin typeface="Century Gothic" panose="020B0502020202020204" pitchFamily="34" charset="0"/>
              </a:rPr>
            </a:br>
            <a:r>
              <a:rPr lang="en-GB" b="1" u="sng" dirty="0">
                <a:latin typeface="Century Gothic" panose="020B0502020202020204" pitchFamily="34" charset="0"/>
              </a:rPr>
              <a:t>Lesson Objective: </a:t>
            </a:r>
            <a:r>
              <a:rPr lang="en-GB" dirty="0">
                <a:latin typeface="Century Gothic" panose="020B0502020202020204" pitchFamily="34" charset="0"/>
              </a:rPr>
              <a:t>To learn how to read and write tricky word ‘so’.</a:t>
            </a:r>
            <a:endParaRPr lang="en-GB" b="1" u="sng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564835"/>
            <a:ext cx="10515600" cy="26121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600" b="1" dirty="0">
                <a:latin typeface="Century Gothic" panose="020B0502020202020204" pitchFamily="34" charset="0"/>
              </a:rPr>
              <a:t>Activity:</a:t>
            </a:r>
          </a:p>
          <a:p>
            <a:pPr>
              <a:buFontTx/>
              <a:buChar char="-"/>
            </a:pPr>
            <a:r>
              <a:rPr lang="en-GB" sz="1600" b="1" dirty="0">
                <a:latin typeface="Century Gothic" panose="020B0502020202020204" pitchFamily="34" charset="0"/>
              </a:rPr>
              <a:t>Open up Wednesday 10</a:t>
            </a:r>
            <a:r>
              <a:rPr lang="en-GB" sz="1600" b="1" baseline="30000" dirty="0">
                <a:latin typeface="Century Gothic" panose="020B0502020202020204" pitchFamily="34" charset="0"/>
              </a:rPr>
              <a:t>th</a:t>
            </a:r>
            <a:r>
              <a:rPr lang="en-GB" sz="1600" b="1" dirty="0">
                <a:latin typeface="Century Gothic" panose="020B0502020202020204" pitchFamily="34" charset="0"/>
              </a:rPr>
              <a:t> phonics tricky word </a:t>
            </a:r>
            <a:r>
              <a:rPr lang="en-GB" sz="1600" b="1" dirty="0" err="1">
                <a:latin typeface="Century Gothic" panose="020B0502020202020204" pitchFamily="34" charset="0"/>
              </a:rPr>
              <a:t>so.pptx</a:t>
            </a:r>
            <a:endParaRPr lang="en-GB" sz="1600" b="1" dirty="0">
              <a:latin typeface="Century Gothic" panose="020B0502020202020204" pitchFamily="34" charset="0"/>
            </a:endParaRPr>
          </a:p>
          <a:p>
            <a:pPr>
              <a:buFontTx/>
              <a:buChar char="-"/>
            </a:pPr>
            <a:r>
              <a:rPr lang="en-GB" sz="1600" b="1" dirty="0">
                <a:latin typeface="Century Gothic" panose="020B0502020202020204" pitchFamily="34" charset="0"/>
              </a:rPr>
              <a:t>Open up Wednesday 10</a:t>
            </a:r>
            <a:r>
              <a:rPr lang="en-GB" sz="1600" b="1" baseline="30000" dirty="0">
                <a:latin typeface="Century Gothic" panose="020B0502020202020204" pitchFamily="34" charset="0"/>
              </a:rPr>
              <a:t>th</a:t>
            </a:r>
            <a:r>
              <a:rPr lang="en-GB" sz="1600" b="1" dirty="0">
                <a:latin typeface="Century Gothic" panose="020B0502020202020204" pitchFamily="34" charset="0"/>
              </a:rPr>
              <a:t> said so sentence read.</a:t>
            </a:r>
          </a:p>
        </p:txBody>
      </p:sp>
    </p:spTree>
    <p:extLst>
      <p:ext uri="{BB962C8B-B14F-4D97-AF65-F5344CB8AC3E}">
        <p14:creationId xmlns:p14="http://schemas.microsoft.com/office/powerpoint/2010/main" val="3804544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4545" y="1122363"/>
            <a:ext cx="11900079" cy="2387600"/>
          </a:xfrm>
        </p:spPr>
        <p:txBody>
          <a:bodyPr>
            <a:normAutofit fontScale="90000"/>
          </a:bodyPr>
          <a:lstStyle/>
          <a:p>
            <a:r>
              <a:rPr lang="en-GB" b="1" dirty="0">
                <a:latin typeface="Century Gothic" panose="020B0502020202020204" pitchFamily="34" charset="0"/>
              </a:rPr>
              <a:t>Subject: Phonics</a:t>
            </a:r>
            <a:br>
              <a:rPr lang="en-GB" dirty="0">
                <a:latin typeface="Century Gothic" panose="020B0502020202020204" pitchFamily="34" charset="0"/>
              </a:rPr>
            </a:br>
            <a:r>
              <a:rPr lang="en-GB" b="1" dirty="0">
                <a:latin typeface="Century Gothic" panose="020B0502020202020204" pitchFamily="34" charset="0"/>
              </a:rPr>
              <a:t>Year Group: Reception</a:t>
            </a:r>
            <a:br>
              <a:rPr lang="en-GB" dirty="0">
                <a:latin typeface="Century Gothic" panose="020B0502020202020204" pitchFamily="34" charset="0"/>
              </a:rPr>
            </a:br>
            <a:r>
              <a:rPr lang="en-GB" b="1" dirty="0">
                <a:latin typeface="Century Gothic" panose="020B0502020202020204" pitchFamily="34" charset="0"/>
              </a:rPr>
              <a:t>Week Commencing: Monday 8</a:t>
            </a:r>
            <a:r>
              <a:rPr lang="en-GB" b="1" baseline="30000" dirty="0">
                <a:latin typeface="Century Gothic" panose="020B0502020202020204" pitchFamily="34" charset="0"/>
              </a:rPr>
              <a:t>th</a:t>
            </a:r>
            <a:r>
              <a:rPr lang="en-GB" b="1" dirty="0">
                <a:latin typeface="Century Gothic" panose="020B0502020202020204" pitchFamily="34" charset="0"/>
              </a:rPr>
              <a:t> June</a:t>
            </a:r>
            <a:endParaRPr lang="en-GB" dirty="0">
              <a:latin typeface="Century Gothic" panose="020B0502020202020204" pitchFamily="34" charset="0"/>
            </a:endParaRPr>
          </a:p>
        </p:txBody>
      </p:sp>
      <p:pic>
        <p:nvPicPr>
          <p:cNvPr id="1026" name="Picture 2" descr="Bridge Schools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4640" y="3810848"/>
            <a:ext cx="1902719" cy="1902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684135" y="5550794"/>
            <a:ext cx="53704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For subject information, games and activities to support this planning, please also look on our class blog for anything phonics, reading and writing related</a:t>
            </a:r>
          </a:p>
        </p:txBody>
      </p:sp>
    </p:spTree>
    <p:extLst>
      <p:ext uri="{BB962C8B-B14F-4D97-AF65-F5344CB8AC3E}">
        <p14:creationId xmlns:p14="http://schemas.microsoft.com/office/powerpoint/2010/main" val="2956260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86759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b="1" u="sng" dirty="0">
                <a:latin typeface="Century Gothic" panose="020B0502020202020204" pitchFamily="34" charset="0"/>
              </a:rPr>
              <a:t>Date: Thursday 11</a:t>
            </a:r>
            <a:r>
              <a:rPr lang="en-GB" b="1" u="sng" baseline="30000" dirty="0">
                <a:latin typeface="Century Gothic" panose="020B0502020202020204" pitchFamily="34" charset="0"/>
              </a:rPr>
              <a:t>th</a:t>
            </a:r>
            <a:r>
              <a:rPr lang="en-GB" b="1" u="sng" dirty="0">
                <a:latin typeface="Century Gothic" panose="020B0502020202020204" pitchFamily="34" charset="0"/>
              </a:rPr>
              <a:t> June</a:t>
            </a:r>
            <a:br>
              <a:rPr lang="en-GB" b="1" u="sng" dirty="0">
                <a:latin typeface="Century Gothic" panose="020B0502020202020204" pitchFamily="34" charset="0"/>
              </a:rPr>
            </a:br>
            <a:r>
              <a:rPr lang="en-GB" b="1" u="sng" dirty="0">
                <a:latin typeface="Century Gothic" panose="020B0502020202020204" pitchFamily="34" charset="0"/>
              </a:rPr>
              <a:t>Lesson Objective:</a:t>
            </a:r>
            <a:r>
              <a:rPr lang="en-GB" dirty="0">
                <a:latin typeface="Century Gothic" panose="020B0502020202020204" pitchFamily="34" charset="0"/>
              </a:rPr>
              <a:t> To learn how to read CVCC (Consonant, Vowel, Consonant, Consonant) words </a:t>
            </a:r>
            <a:endParaRPr lang="en-GB" b="1" u="sng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564835"/>
            <a:ext cx="10515600" cy="26121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600" b="1" dirty="0">
                <a:latin typeface="Century Gothic" panose="020B0502020202020204" pitchFamily="34" charset="0"/>
              </a:rPr>
              <a:t>Activity:</a:t>
            </a:r>
          </a:p>
          <a:p>
            <a:pPr>
              <a:buFontTx/>
              <a:buChar char="-"/>
            </a:pPr>
            <a:r>
              <a:rPr lang="en-GB" sz="1600" b="1" dirty="0">
                <a:latin typeface="Century Gothic" panose="020B0502020202020204" pitchFamily="34" charset="0"/>
              </a:rPr>
              <a:t>Open up Thursday 11</a:t>
            </a:r>
            <a:r>
              <a:rPr lang="en-GB" sz="1600" b="1" baseline="30000" dirty="0">
                <a:latin typeface="Century Gothic" panose="020B0502020202020204" pitchFamily="34" charset="0"/>
              </a:rPr>
              <a:t>th</a:t>
            </a:r>
            <a:r>
              <a:rPr lang="en-GB" sz="1600" b="1" dirty="0">
                <a:latin typeface="Century Gothic" panose="020B0502020202020204" pitchFamily="34" charset="0"/>
              </a:rPr>
              <a:t> phonics reading CVCC </a:t>
            </a:r>
            <a:r>
              <a:rPr lang="en-GB" sz="1600" b="1" dirty="0" err="1">
                <a:latin typeface="Century Gothic" panose="020B0502020202020204" pitchFamily="34" charset="0"/>
              </a:rPr>
              <a:t>words.pptx</a:t>
            </a:r>
            <a:endParaRPr lang="en-GB" sz="1600" b="1" dirty="0">
              <a:latin typeface="Century Gothic" panose="020B0502020202020204" pitchFamily="34" charset="0"/>
            </a:endParaRPr>
          </a:p>
          <a:p>
            <a:pPr>
              <a:buFontTx/>
              <a:buChar char="-"/>
            </a:pPr>
            <a:r>
              <a:rPr lang="en-GB" sz="1600" b="1" dirty="0">
                <a:latin typeface="Century Gothic" panose="020B0502020202020204" pitchFamily="34" charset="0"/>
              </a:rPr>
              <a:t>Open up Thursday 11</a:t>
            </a:r>
            <a:r>
              <a:rPr lang="en-GB" sz="1600" b="1" baseline="30000" dirty="0">
                <a:latin typeface="Century Gothic" panose="020B0502020202020204" pitchFamily="34" charset="0"/>
              </a:rPr>
              <a:t>th</a:t>
            </a:r>
            <a:r>
              <a:rPr lang="en-GB" sz="1600" b="1" dirty="0">
                <a:latin typeface="Century Gothic" panose="020B0502020202020204" pitchFamily="34" charset="0"/>
              </a:rPr>
              <a:t> sentence read.</a:t>
            </a:r>
          </a:p>
        </p:txBody>
      </p:sp>
    </p:spTree>
    <p:extLst>
      <p:ext uri="{BB962C8B-B14F-4D97-AF65-F5344CB8AC3E}">
        <p14:creationId xmlns:p14="http://schemas.microsoft.com/office/powerpoint/2010/main" val="13919002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4545" y="1122363"/>
            <a:ext cx="11900079" cy="2387600"/>
          </a:xfrm>
        </p:spPr>
        <p:txBody>
          <a:bodyPr>
            <a:normAutofit fontScale="90000"/>
          </a:bodyPr>
          <a:lstStyle/>
          <a:p>
            <a:r>
              <a:rPr lang="en-GB" b="1" dirty="0">
                <a:latin typeface="Century Gothic" panose="020B0502020202020204" pitchFamily="34" charset="0"/>
              </a:rPr>
              <a:t>Subject: Phonics</a:t>
            </a:r>
            <a:br>
              <a:rPr lang="en-GB" dirty="0">
                <a:latin typeface="Century Gothic" panose="020B0502020202020204" pitchFamily="34" charset="0"/>
              </a:rPr>
            </a:br>
            <a:r>
              <a:rPr lang="en-GB" b="1" dirty="0">
                <a:latin typeface="Century Gothic" panose="020B0502020202020204" pitchFamily="34" charset="0"/>
              </a:rPr>
              <a:t>Year Group: Reception</a:t>
            </a:r>
            <a:br>
              <a:rPr lang="en-GB" dirty="0">
                <a:latin typeface="Century Gothic" panose="020B0502020202020204" pitchFamily="34" charset="0"/>
              </a:rPr>
            </a:br>
            <a:r>
              <a:rPr lang="en-GB" b="1" dirty="0">
                <a:latin typeface="Century Gothic" panose="020B0502020202020204" pitchFamily="34" charset="0"/>
              </a:rPr>
              <a:t>Week Commencing: </a:t>
            </a:r>
            <a:r>
              <a:rPr lang="en-GB" sz="4400" b="1" dirty="0">
                <a:latin typeface="Century Gothic" panose="020B0502020202020204" pitchFamily="34" charset="0"/>
              </a:rPr>
              <a:t>Monday 8</a:t>
            </a:r>
            <a:r>
              <a:rPr lang="en-GB" sz="4400" b="1" baseline="30000" dirty="0">
                <a:latin typeface="Century Gothic" panose="020B0502020202020204" pitchFamily="34" charset="0"/>
              </a:rPr>
              <a:t>th</a:t>
            </a:r>
            <a:r>
              <a:rPr lang="en-GB" sz="4400" b="1" dirty="0">
                <a:latin typeface="Century Gothic" panose="020B0502020202020204" pitchFamily="34" charset="0"/>
              </a:rPr>
              <a:t> June</a:t>
            </a:r>
            <a:endParaRPr lang="en-GB" dirty="0">
              <a:latin typeface="Century Gothic" panose="020B0502020202020204" pitchFamily="34" charset="0"/>
            </a:endParaRPr>
          </a:p>
        </p:txBody>
      </p:sp>
      <p:pic>
        <p:nvPicPr>
          <p:cNvPr id="1026" name="Picture 2" descr="Bridge Schools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4640" y="3810848"/>
            <a:ext cx="1902719" cy="1902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684135" y="5550794"/>
            <a:ext cx="53704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For subject information, games and activities to support this planning, please also look on our class blog for anything phonics, reading and writing related</a:t>
            </a:r>
          </a:p>
        </p:txBody>
      </p:sp>
    </p:spTree>
    <p:extLst>
      <p:ext uri="{BB962C8B-B14F-4D97-AF65-F5344CB8AC3E}">
        <p14:creationId xmlns:p14="http://schemas.microsoft.com/office/powerpoint/2010/main" val="21854817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417</Words>
  <Application>Microsoft Macintosh PowerPoint</Application>
  <PresentationFormat>Widescreen</PresentationFormat>
  <Paragraphs>29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Century Gothic</vt:lpstr>
      <vt:lpstr>Office Theme</vt:lpstr>
      <vt:lpstr>Subject: Phonics Year Group: Reception Week Commencing: Monday 8th June</vt:lpstr>
      <vt:lpstr>Date: Monday 8th June Lesson Objective: To learn how to read CVCC (Consonant, Vowel, Consonant, Consonant) words </vt:lpstr>
      <vt:lpstr>Subject: Phonics Year Group: Reception Week Commencing: Monday 8th June</vt:lpstr>
      <vt:lpstr>Date: Tuesday 9th June Lesson Objective: To learn how to read and write tricky word ‘said’</vt:lpstr>
      <vt:lpstr>Subject: Phonics Year Group: Reception Week Commencing: Monday 8th June</vt:lpstr>
      <vt:lpstr>Date: Wednesday 10th June Lesson Objective: To learn how to read and write tricky word ‘so’.</vt:lpstr>
      <vt:lpstr>Subject: Phonics Year Group: Reception Week Commencing: Monday 8th June</vt:lpstr>
      <vt:lpstr>Date: Thursday 11th June Lesson Objective: To learn how to read CVCC (Consonant, Vowel, Consonant, Consonant) words </vt:lpstr>
      <vt:lpstr>Subject: Phonics Year Group: Reception Week Commencing: Monday 8th June</vt:lpstr>
      <vt:lpstr>Date: Friday 12th June Lesson Objective: To learn how to write CVCC (Consonant, Vowel, Consonant, Consonant) words 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abi x miskowicz</dc:creator>
  <cp:lastModifiedBy>abi x miskowicz</cp:lastModifiedBy>
  <cp:revision>8</cp:revision>
  <dcterms:created xsi:type="dcterms:W3CDTF">2020-04-13T09:29:15Z</dcterms:created>
  <dcterms:modified xsi:type="dcterms:W3CDTF">2020-05-12T13:00:56Z</dcterms:modified>
</cp:coreProperties>
</file>