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02562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0892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16108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099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8F326-6EF4-437C-8DC5-8EEF1936D786}"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141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68F326-6EF4-437C-8DC5-8EEF1936D786}"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7558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68F326-6EF4-437C-8DC5-8EEF1936D786}"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974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68F326-6EF4-437C-8DC5-8EEF1936D786}"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30419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F326-6EF4-437C-8DC5-8EEF1936D786}"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3670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4207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5386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8F326-6EF4-437C-8DC5-8EEF1936D786}" type="datetimeFigureOut">
              <a:rPr lang="en-GB" smtClean="0"/>
              <a:t>21/05/2020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CCD9B-252A-49FE-90D3-307A1C1FB0E5}" type="slidenum">
              <a:rPr lang="en-GB" smtClean="0"/>
              <a:t>‹#›</a:t>
            </a:fld>
            <a:endParaRPr lang="en-GB"/>
          </a:p>
        </p:txBody>
      </p:sp>
    </p:spTree>
    <p:extLst>
      <p:ext uri="{BB962C8B-B14F-4D97-AF65-F5344CB8AC3E}">
        <p14:creationId xmlns:p14="http://schemas.microsoft.com/office/powerpoint/2010/main" val="215898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literactive.com/Download/live.asp?swf=story_files/washing_line_rhyme_US.swf" TargetMode="External"/><Relationship Id="rId7" Type="http://schemas.openxmlformats.org/officeDocument/2006/relationships/image" Target="../media/image9.png"/><Relationship Id="rId2" Type="http://schemas.openxmlformats.org/officeDocument/2006/relationships/hyperlink" Target="https://www.youtube.com/watch?v=cSPmGPIyykU"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545" y="1122363"/>
            <a:ext cx="11900079" cy="2387600"/>
          </a:xfrm>
        </p:spPr>
        <p:txBody>
          <a:bodyPr>
            <a:normAutofit fontScale="90000"/>
          </a:bodyPr>
          <a:lstStyle/>
          <a:p>
            <a:r>
              <a:rPr lang="en-GB" b="1" dirty="0" smtClean="0">
                <a:latin typeface="Century Gothic" panose="020B0502020202020204" pitchFamily="34" charset="0"/>
              </a:rPr>
              <a:t>Subject: English</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Year Group:1</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Week </a:t>
            </a:r>
            <a:r>
              <a:rPr lang="en-GB" b="1" dirty="0" smtClean="0">
                <a:latin typeface="Century Gothic" panose="020B0502020202020204" pitchFamily="34" charset="0"/>
              </a:rPr>
              <a:t>Commencing:1/6/20</a:t>
            </a:r>
            <a:endParaRPr lang="en-GB" dirty="0">
              <a:latin typeface="Century Gothic" panose="020B0502020202020204" pitchFamily="34" charset="0"/>
            </a:endParaRPr>
          </a:p>
        </p:txBody>
      </p:sp>
      <p:pic>
        <p:nvPicPr>
          <p:cNvPr id="1026" name="Picture 2" descr="Bridge School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640" y="3810848"/>
            <a:ext cx="1902719" cy="1902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4135" y="5550794"/>
            <a:ext cx="5370489" cy="1200329"/>
          </a:xfrm>
          <a:prstGeom prst="rect">
            <a:avLst/>
          </a:prstGeom>
          <a:noFill/>
        </p:spPr>
        <p:txBody>
          <a:bodyPr wrap="square" rtlCol="0">
            <a:spAutoFit/>
          </a:bodyPr>
          <a:lstStyle/>
          <a:p>
            <a:r>
              <a:rPr lang="en-GB" dirty="0" smtClean="0"/>
              <a:t>For subject information, games and activities to support this planning, please also look on the ‘Help your child with English’ document saved on the class page.</a:t>
            </a:r>
            <a:endParaRPr lang="en-GB" dirty="0"/>
          </a:p>
        </p:txBody>
      </p:sp>
    </p:spTree>
    <p:extLst>
      <p:ext uri="{BB962C8B-B14F-4D97-AF65-F5344CB8AC3E}">
        <p14:creationId xmlns:p14="http://schemas.microsoft.com/office/powerpoint/2010/main" val="355094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622" y="241982"/>
            <a:ext cx="10515600" cy="1325563"/>
          </a:xfrm>
        </p:spPr>
        <p:txBody>
          <a:bodyPr>
            <a:noAutofit/>
          </a:bodyPr>
          <a:lstStyle/>
          <a:p>
            <a:r>
              <a:rPr lang="en-GB" sz="3200" b="1" u="sng" dirty="0" smtClean="0">
                <a:latin typeface="Century Gothic" panose="020B0502020202020204" pitchFamily="34" charset="0"/>
              </a:rPr>
              <a:t>Date:1/6/20</a:t>
            </a:r>
            <a:r>
              <a:rPr lang="en-GB" sz="3200" b="1" u="sng" dirty="0" smtClean="0">
                <a:latin typeface="Century Gothic" panose="020B0502020202020204" pitchFamily="34" charset="0"/>
              </a:rPr>
              <a:t/>
            </a:r>
            <a:br>
              <a:rPr lang="en-GB" sz="3200" b="1" u="sng" dirty="0" smtClean="0">
                <a:latin typeface="Century Gothic" panose="020B0502020202020204" pitchFamily="34" charset="0"/>
              </a:rPr>
            </a:br>
            <a:r>
              <a:rPr lang="en-GB" sz="3200" b="1" u="sng" dirty="0" smtClean="0">
                <a:latin typeface="Century Gothic" panose="020B0502020202020204" pitchFamily="34" charset="0"/>
              </a:rPr>
              <a:t>Lesson Objective: </a:t>
            </a:r>
            <a:r>
              <a:rPr lang="en-GB" sz="3200" dirty="0" smtClean="0">
                <a:latin typeface="Century Gothic" panose="020B0502020202020204" pitchFamily="34" charset="0"/>
              </a:rPr>
              <a:t>To understand and use rhyming words. </a:t>
            </a:r>
            <a:endParaRPr lang="en-GB" sz="3200" b="1" u="sng" dirty="0">
              <a:latin typeface="Century Gothic" panose="020B0502020202020204" pitchFamily="34" charset="0"/>
            </a:endParaRPr>
          </a:p>
        </p:txBody>
      </p:sp>
      <p:sp>
        <p:nvSpPr>
          <p:cNvPr id="3" name="Content Placeholder 2"/>
          <p:cNvSpPr>
            <a:spLocks noGrp="1"/>
          </p:cNvSpPr>
          <p:nvPr>
            <p:ph idx="1"/>
          </p:nvPr>
        </p:nvSpPr>
        <p:spPr>
          <a:xfrm>
            <a:off x="185652" y="1780690"/>
            <a:ext cx="10515600" cy="4351338"/>
          </a:xfrm>
        </p:spPr>
        <p:txBody>
          <a:bodyPr>
            <a:normAutofit/>
          </a:bodyPr>
          <a:lstStyle/>
          <a:p>
            <a:pPr marL="0" indent="0">
              <a:buNone/>
            </a:pPr>
            <a:r>
              <a:rPr lang="en-GB" sz="1600" b="1" u="sng" dirty="0" smtClean="0">
                <a:latin typeface="Century Gothic" panose="020B0502020202020204" pitchFamily="34" charset="0"/>
              </a:rPr>
              <a:t>Activity: </a:t>
            </a:r>
            <a:r>
              <a:rPr lang="en-GB" sz="1600" dirty="0" smtClean="0">
                <a:latin typeface="Century Gothic" panose="020B0502020202020204" pitchFamily="34" charset="0"/>
              </a:rPr>
              <a:t>We are continuing on our English unit on Poetry. Some poets choose to use rhyme in their poems; some poets do not. </a:t>
            </a:r>
          </a:p>
          <a:p>
            <a:pPr marL="0" indent="0">
              <a:buNone/>
            </a:pPr>
            <a:r>
              <a:rPr lang="en-GB" sz="1600" dirty="0" smtClean="0">
                <a:latin typeface="Century Gothic" panose="020B0502020202020204" pitchFamily="34" charset="0"/>
              </a:rPr>
              <a:t>Today we are going to be revisiting and exploring rhyming words. Use the Ronald the Rhino rhyming power-point (1.</a:t>
            </a:r>
            <a:r>
              <a:rPr lang="en-GB" sz="1600" u="sng" dirty="0" smtClean="0">
                <a:latin typeface="Century Gothic" panose="020B0502020202020204" pitchFamily="34" charset="0"/>
              </a:rPr>
              <a:t>Rhyming PowerPoint</a:t>
            </a:r>
            <a:r>
              <a:rPr lang="en-GB" sz="1600" dirty="0" smtClean="0">
                <a:latin typeface="Century Gothic" panose="020B0502020202020204" pitchFamily="34" charset="0"/>
              </a:rPr>
              <a:t>)  to refresh and practice your rhyming skills.</a:t>
            </a:r>
          </a:p>
          <a:p>
            <a:pPr marL="0" indent="0">
              <a:buNone/>
            </a:pPr>
            <a:r>
              <a:rPr lang="en-GB" sz="1600" dirty="0" smtClean="0">
                <a:latin typeface="Century Gothic" panose="020B0502020202020204" pitchFamily="34" charset="0"/>
              </a:rPr>
              <a:t>When we think about rhyming words, we often find that they have the same sounds at the end of the word- that is what makes them rhyme. Play a quick oral rhyming game. Adult starts with a word and child responds with a word that rhymes. How many times can you find a word that rhymes? </a:t>
            </a:r>
          </a:p>
          <a:p>
            <a:pPr marL="0" indent="0">
              <a:buNone/>
            </a:pPr>
            <a:r>
              <a:rPr lang="en-GB" sz="1600" dirty="0" smtClean="0">
                <a:latin typeface="Century Gothic" panose="020B0502020202020204" pitchFamily="34" charset="0"/>
              </a:rPr>
              <a:t>Read the ‘By the Seaside’ and ‘Seaside Treasures’ poems.(1. </a:t>
            </a:r>
            <a:r>
              <a:rPr lang="en-GB" sz="1600" u="sng" dirty="0" smtClean="0">
                <a:latin typeface="Century Gothic" panose="020B0502020202020204" pitchFamily="34" charset="0"/>
              </a:rPr>
              <a:t>Find the rhyming words poem </a:t>
            </a:r>
            <a:r>
              <a:rPr lang="en-GB" sz="1600" dirty="0" smtClean="0">
                <a:latin typeface="Century Gothic" panose="020B0502020202020204" pitchFamily="34" charset="0"/>
              </a:rPr>
              <a:t>document)  Can you spot the words that rhyme? Colour/ circle the words that rhyme together in the same colour. Rhyme can sometimes help a poet create rhythm in their poems. </a:t>
            </a:r>
          </a:p>
          <a:p>
            <a:pPr marL="0" indent="0">
              <a:buNone/>
            </a:pPr>
            <a:r>
              <a:rPr lang="en-GB" sz="1600" b="1" u="sng" dirty="0" smtClean="0">
                <a:latin typeface="Century Gothic" panose="020B0502020202020204" pitchFamily="34" charset="0"/>
              </a:rPr>
              <a:t>Task: </a:t>
            </a:r>
          </a:p>
          <a:p>
            <a:pPr marL="0" indent="0">
              <a:buNone/>
            </a:pPr>
            <a:r>
              <a:rPr lang="en-GB" sz="1600" dirty="0" smtClean="0">
                <a:latin typeface="Century Gothic" panose="020B0502020202020204" pitchFamily="34" charset="0"/>
              </a:rPr>
              <a:t>Complete the ‘matching rhyming words’ activity sheet. (1.</a:t>
            </a:r>
            <a:r>
              <a:rPr lang="en-GB" sz="1600" u="sng" dirty="0" smtClean="0">
                <a:latin typeface="Century Gothic" panose="020B0502020202020204" pitchFamily="34" charset="0"/>
              </a:rPr>
              <a:t>Matching rhyming words </a:t>
            </a:r>
            <a:r>
              <a:rPr lang="en-GB" sz="1600" dirty="0" smtClean="0">
                <a:latin typeface="Century Gothic" panose="020B0502020202020204" pitchFamily="34" charset="0"/>
              </a:rPr>
              <a:t>worksheet)</a:t>
            </a:r>
          </a:p>
          <a:p>
            <a:pPr marL="0" indent="0">
              <a:buNone/>
            </a:pPr>
            <a:r>
              <a:rPr lang="en-GB" sz="1600" dirty="0" smtClean="0">
                <a:latin typeface="Century Gothic" panose="020B0502020202020204" pitchFamily="34" charset="0"/>
              </a:rPr>
              <a:t>Now complete the rhyming words on </a:t>
            </a:r>
            <a:r>
              <a:rPr lang="en-GB" sz="1600" u="sng" dirty="0" smtClean="0">
                <a:latin typeface="Century Gothic" panose="020B0502020202020204" pitchFamily="34" charset="0"/>
              </a:rPr>
              <a:t>English Task 1</a:t>
            </a:r>
            <a:r>
              <a:rPr lang="en-GB" sz="1600" dirty="0" smtClean="0">
                <a:latin typeface="Century Gothic" panose="020B0502020202020204" pitchFamily="34" charset="0"/>
              </a:rPr>
              <a:t>. You will know if it rhymes if it has the same sound at the end!  *Some of these sounds might be a split sound!*. </a:t>
            </a:r>
          </a:p>
        </p:txBody>
      </p:sp>
      <p:pic>
        <p:nvPicPr>
          <p:cNvPr id="4" name="Picture 3"/>
          <p:cNvPicPr>
            <a:picLocks noChangeAspect="1"/>
          </p:cNvPicPr>
          <p:nvPr/>
        </p:nvPicPr>
        <p:blipFill>
          <a:blip r:embed="rId2"/>
          <a:stretch>
            <a:fillRect/>
          </a:stretch>
        </p:blipFill>
        <p:spPr>
          <a:xfrm>
            <a:off x="10701252" y="74499"/>
            <a:ext cx="1427018" cy="1081117"/>
          </a:xfrm>
          <a:prstGeom prst="rect">
            <a:avLst/>
          </a:prstGeom>
        </p:spPr>
      </p:pic>
      <p:pic>
        <p:nvPicPr>
          <p:cNvPr id="5" name="Picture 4"/>
          <p:cNvPicPr>
            <a:picLocks noChangeAspect="1"/>
          </p:cNvPicPr>
          <p:nvPr/>
        </p:nvPicPr>
        <p:blipFill>
          <a:blip r:embed="rId3"/>
          <a:stretch>
            <a:fillRect/>
          </a:stretch>
        </p:blipFill>
        <p:spPr>
          <a:xfrm>
            <a:off x="10686531" y="1245618"/>
            <a:ext cx="1456459" cy="1996082"/>
          </a:xfrm>
          <a:prstGeom prst="rect">
            <a:avLst/>
          </a:prstGeom>
        </p:spPr>
      </p:pic>
      <p:pic>
        <p:nvPicPr>
          <p:cNvPr id="6" name="Picture 5"/>
          <p:cNvPicPr>
            <a:picLocks noChangeAspect="1"/>
          </p:cNvPicPr>
          <p:nvPr/>
        </p:nvPicPr>
        <p:blipFill>
          <a:blip r:embed="rId4"/>
          <a:stretch>
            <a:fillRect/>
          </a:stretch>
        </p:blipFill>
        <p:spPr>
          <a:xfrm>
            <a:off x="10686531" y="3331702"/>
            <a:ext cx="1322243" cy="1751853"/>
          </a:xfrm>
          <a:prstGeom prst="rect">
            <a:avLst/>
          </a:prstGeom>
        </p:spPr>
      </p:pic>
      <p:pic>
        <p:nvPicPr>
          <p:cNvPr id="8" name="Picture 7"/>
          <p:cNvPicPr>
            <a:picLocks noChangeAspect="1"/>
          </p:cNvPicPr>
          <p:nvPr/>
        </p:nvPicPr>
        <p:blipFill>
          <a:blip r:embed="rId5"/>
          <a:stretch>
            <a:fillRect/>
          </a:stretch>
        </p:blipFill>
        <p:spPr>
          <a:xfrm>
            <a:off x="10466328" y="5083555"/>
            <a:ext cx="1661942" cy="1669819"/>
          </a:xfrm>
          <a:prstGeom prst="rect">
            <a:avLst/>
          </a:prstGeom>
        </p:spPr>
      </p:pic>
    </p:spTree>
    <p:extLst>
      <p:ext uri="{BB962C8B-B14F-4D97-AF65-F5344CB8AC3E}">
        <p14:creationId xmlns:p14="http://schemas.microsoft.com/office/powerpoint/2010/main" val="121978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495" y="99118"/>
            <a:ext cx="10515600" cy="1325563"/>
          </a:xfrm>
        </p:spPr>
        <p:txBody>
          <a:bodyPr>
            <a:noAutofit/>
          </a:bodyPr>
          <a:lstStyle/>
          <a:p>
            <a:r>
              <a:rPr lang="en-GB" sz="3200" b="1" u="sng" dirty="0" smtClean="0">
                <a:latin typeface="Century Gothic" panose="020B0502020202020204" pitchFamily="34" charset="0"/>
              </a:rPr>
              <a:t>Date:2/6/20</a:t>
            </a:r>
            <a:r>
              <a:rPr lang="en-GB" sz="3200" b="1" u="sng" dirty="0" smtClean="0">
                <a:latin typeface="Century Gothic" panose="020B0502020202020204" pitchFamily="34" charset="0"/>
              </a:rPr>
              <a:t/>
            </a:r>
            <a:br>
              <a:rPr lang="en-GB" sz="3200" b="1" u="sng" dirty="0" smtClean="0">
                <a:latin typeface="Century Gothic" panose="020B0502020202020204" pitchFamily="34" charset="0"/>
              </a:rPr>
            </a:br>
            <a:r>
              <a:rPr lang="en-GB" sz="3200" b="1" u="sng" dirty="0" smtClean="0">
                <a:latin typeface="Century Gothic" panose="020B0502020202020204" pitchFamily="34" charset="0"/>
              </a:rPr>
              <a:t>Lesson Objective: </a:t>
            </a:r>
            <a:r>
              <a:rPr lang="en-GB" sz="3200" dirty="0" smtClean="0">
                <a:latin typeface="Century Gothic" panose="020B0502020202020204" pitchFamily="34" charset="0"/>
              </a:rPr>
              <a:t>To complete a rhyming poem. </a:t>
            </a:r>
            <a:endParaRPr lang="en-GB" sz="3200" b="1" u="sng" dirty="0">
              <a:latin typeface="Century Gothic" panose="020B0502020202020204" pitchFamily="34" charset="0"/>
            </a:endParaRPr>
          </a:p>
        </p:txBody>
      </p:sp>
      <p:sp>
        <p:nvSpPr>
          <p:cNvPr id="3" name="Content Placeholder 2"/>
          <p:cNvSpPr>
            <a:spLocks noGrp="1"/>
          </p:cNvSpPr>
          <p:nvPr>
            <p:ph idx="1"/>
          </p:nvPr>
        </p:nvSpPr>
        <p:spPr>
          <a:xfrm>
            <a:off x="199495" y="1424681"/>
            <a:ext cx="10515600" cy="4351338"/>
          </a:xfrm>
        </p:spPr>
        <p:txBody>
          <a:bodyPr>
            <a:normAutofit/>
          </a:bodyPr>
          <a:lstStyle/>
          <a:p>
            <a:pPr marL="0" indent="0">
              <a:buNone/>
            </a:pPr>
            <a:r>
              <a:rPr lang="en-GB" sz="1600" b="1" u="sng" dirty="0" smtClean="0">
                <a:latin typeface="Century Gothic" panose="020B0502020202020204" pitchFamily="34" charset="0"/>
              </a:rPr>
              <a:t>Activity:</a:t>
            </a:r>
          </a:p>
          <a:p>
            <a:pPr marL="0" indent="0">
              <a:buNone/>
            </a:pPr>
            <a:r>
              <a:rPr lang="en-GB" sz="1400" dirty="0" smtClean="0">
                <a:latin typeface="Century Gothic" panose="020B0502020202020204" pitchFamily="34" charset="0"/>
              </a:rPr>
              <a:t>Think back to yesterdays rhyming activities. What did we learn about rhyming words? Watch and join in with Jack Hartmann (one of our year 1 favourites!) with the exercise, rhyme and freeze! </a:t>
            </a:r>
          </a:p>
          <a:p>
            <a:pPr marL="0" indent="0">
              <a:buNone/>
            </a:pPr>
            <a:r>
              <a:rPr lang="en-GB" sz="1400" dirty="0" smtClean="0">
                <a:latin typeface="Century Gothic" panose="020B0502020202020204" pitchFamily="34" charset="0"/>
              </a:rPr>
              <a:t> </a:t>
            </a:r>
            <a:r>
              <a:rPr lang="en-GB" sz="1400" dirty="0">
                <a:hlinkClick r:id="rId2"/>
              </a:rPr>
              <a:t>https://</a:t>
            </a:r>
            <a:r>
              <a:rPr lang="en-GB" sz="1400" dirty="0" smtClean="0">
                <a:hlinkClick r:id="rId2"/>
              </a:rPr>
              <a:t>www.youtube.com/watch?v=cSPmGPIyykU</a:t>
            </a:r>
            <a:endParaRPr lang="en-GB" sz="1400" dirty="0" smtClean="0">
              <a:latin typeface="Century Gothic" panose="020B0502020202020204" pitchFamily="34" charset="0"/>
            </a:endParaRPr>
          </a:p>
          <a:p>
            <a:pPr marL="0" indent="0">
              <a:buNone/>
            </a:pPr>
            <a:r>
              <a:rPr lang="en-GB" sz="1400" dirty="0" smtClean="0">
                <a:latin typeface="Century Gothic" panose="020B0502020202020204" pitchFamily="34" charset="0"/>
              </a:rPr>
              <a:t>Play the washing line rhyming game to practice your rhyming again! </a:t>
            </a:r>
          </a:p>
          <a:p>
            <a:pPr marL="0" indent="0">
              <a:buNone/>
            </a:pPr>
            <a:r>
              <a:rPr lang="en-GB" sz="1400" dirty="0">
                <a:latin typeface="Century Gothic" panose="020B0502020202020204" pitchFamily="34" charset="0"/>
                <a:hlinkClick r:id="rId3"/>
              </a:rPr>
              <a:t>http://</a:t>
            </a:r>
            <a:r>
              <a:rPr lang="en-GB" sz="1400" dirty="0" smtClean="0">
                <a:latin typeface="Century Gothic" panose="020B0502020202020204" pitchFamily="34" charset="0"/>
                <a:hlinkClick r:id="rId3"/>
              </a:rPr>
              <a:t>www.literactive.com/Download/live.asp?swf=story_files/washing_line_rhyme_US.swf</a:t>
            </a:r>
            <a:r>
              <a:rPr lang="en-GB" sz="1400" dirty="0" smtClean="0">
                <a:latin typeface="Century Gothic" panose="020B0502020202020204" pitchFamily="34" charset="0"/>
              </a:rPr>
              <a:t> </a:t>
            </a:r>
          </a:p>
          <a:p>
            <a:pPr marL="0" indent="0">
              <a:buNone/>
            </a:pPr>
            <a:r>
              <a:rPr lang="en-GB" sz="1400" dirty="0" smtClean="0">
                <a:latin typeface="Century Gothic" panose="020B0502020202020204" pitchFamily="34" charset="0"/>
              </a:rPr>
              <a:t>Today we are going to be thinking about some poems that rhyme. Remember that some poets use rhyme and some poets don’t. Read some rhyming poems together and think about where you always find the rhyming words- does it follow a pattern? (2. </a:t>
            </a:r>
            <a:r>
              <a:rPr lang="en-GB" sz="1400" u="sng" dirty="0" smtClean="0">
                <a:latin typeface="Century Gothic" panose="020B0502020202020204" pitchFamily="34" charset="0"/>
              </a:rPr>
              <a:t>Rhyming poem examples </a:t>
            </a:r>
            <a:r>
              <a:rPr lang="en-GB" sz="1400" dirty="0" smtClean="0">
                <a:latin typeface="Century Gothic" panose="020B0502020202020204" pitchFamily="34" charset="0"/>
              </a:rPr>
              <a:t>document) </a:t>
            </a:r>
          </a:p>
          <a:p>
            <a:pPr marL="0" indent="0">
              <a:buNone/>
            </a:pPr>
            <a:r>
              <a:rPr lang="en-GB" sz="1400" b="1" u="sng" dirty="0" smtClean="0">
                <a:latin typeface="Century Gothic" panose="020B0502020202020204" pitchFamily="34" charset="0"/>
              </a:rPr>
              <a:t>Task</a:t>
            </a:r>
          </a:p>
          <a:p>
            <a:pPr marL="0" indent="0">
              <a:buNone/>
            </a:pPr>
            <a:r>
              <a:rPr lang="en-GB" sz="1400" dirty="0" smtClean="0">
                <a:latin typeface="Century Gothic" panose="020B0502020202020204" pitchFamily="34" charset="0"/>
              </a:rPr>
              <a:t>You are going to be completing a rhyming poem today. Choose some different animal poems from </a:t>
            </a:r>
            <a:r>
              <a:rPr lang="en-GB" sz="1400" u="sng" dirty="0" smtClean="0">
                <a:latin typeface="Century Gothic" panose="020B0502020202020204" pitchFamily="34" charset="0"/>
              </a:rPr>
              <a:t>English Task 2 </a:t>
            </a:r>
            <a:r>
              <a:rPr lang="en-GB" sz="1400" dirty="0" smtClean="0">
                <a:latin typeface="Century Gothic" panose="020B0502020202020204" pitchFamily="34" charset="0"/>
              </a:rPr>
              <a:t>and fill in the missing words. As an extra challenge, maybe you could ignore the word bank and think of your own rhyming words to use instead? </a:t>
            </a:r>
            <a:endParaRPr lang="en-GB" sz="1400"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9832667" y="2000975"/>
            <a:ext cx="2130616" cy="1279748"/>
          </a:xfrm>
          <a:prstGeom prst="rect">
            <a:avLst/>
          </a:prstGeom>
        </p:spPr>
      </p:pic>
      <p:pic>
        <p:nvPicPr>
          <p:cNvPr id="5" name="Picture 4"/>
          <p:cNvPicPr>
            <a:picLocks noChangeAspect="1"/>
          </p:cNvPicPr>
          <p:nvPr/>
        </p:nvPicPr>
        <p:blipFill>
          <a:blip r:embed="rId5"/>
          <a:stretch>
            <a:fillRect/>
          </a:stretch>
        </p:blipFill>
        <p:spPr>
          <a:xfrm>
            <a:off x="9898963" y="392236"/>
            <a:ext cx="2146178" cy="1216168"/>
          </a:xfrm>
          <a:prstGeom prst="rect">
            <a:avLst/>
          </a:prstGeom>
        </p:spPr>
      </p:pic>
      <p:pic>
        <p:nvPicPr>
          <p:cNvPr id="6" name="Picture 5"/>
          <p:cNvPicPr>
            <a:picLocks noChangeAspect="1"/>
          </p:cNvPicPr>
          <p:nvPr/>
        </p:nvPicPr>
        <p:blipFill>
          <a:blip r:embed="rId6"/>
          <a:stretch>
            <a:fillRect/>
          </a:stretch>
        </p:blipFill>
        <p:spPr>
          <a:xfrm>
            <a:off x="10686933" y="3345528"/>
            <a:ext cx="1276350" cy="1935279"/>
          </a:xfrm>
          <a:prstGeom prst="rect">
            <a:avLst/>
          </a:prstGeom>
        </p:spPr>
      </p:pic>
      <p:pic>
        <p:nvPicPr>
          <p:cNvPr id="7" name="Picture 6"/>
          <p:cNvPicPr>
            <a:picLocks noChangeAspect="1"/>
          </p:cNvPicPr>
          <p:nvPr/>
        </p:nvPicPr>
        <p:blipFill>
          <a:blip r:embed="rId7"/>
          <a:stretch>
            <a:fillRect/>
          </a:stretch>
        </p:blipFill>
        <p:spPr>
          <a:xfrm>
            <a:off x="1518285" y="4871259"/>
            <a:ext cx="2366263" cy="1476548"/>
          </a:xfrm>
          <a:prstGeom prst="rect">
            <a:avLst/>
          </a:prstGeom>
        </p:spPr>
      </p:pic>
      <p:pic>
        <p:nvPicPr>
          <p:cNvPr id="8" name="Picture 7"/>
          <p:cNvPicPr>
            <a:picLocks noChangeAspect="1"/>
          </p:cNvPicPr>
          <p:nvPr/>
        </p:nvPicPr>
        <p:blipFill>
          <a:blip r:embed="rId8"/>
          <a:stretch>
            <a:fillRect/>
          </a:stretch>
        </p:blipFill>
        <p:spPr>
          <a:xfrm>
            <a:off x="5574117" y="4871259"/>
            <a:ext cx="1907338" cy="1646642"/>
          </a:xfrm>
          <a:prstGeom prst="rect">
            <a:avLst/>
          </a:prstGeom>
        </p:spPr>
      </p:pic>
    </p:spTree>
    <p:extLst>
      <p:ext uri="{BB962C8B-B14F-4D97-AF65-F5344CB8AC3E}">
        <p14:creationId xmlns:p14="http://schemas.microsoft.com/office/powerpoint/2010/main" val="8793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869" y="173932"/>
            <a:ext cx="10515600" cy="1325563"/>
          </a:xfrm>
        </p:spPr>
        <p:txBody>
          <a:bodyPr>
            <a:noAutofit/>
          </a:bodyPr>
          <a:lstStyle/>
          <a:p>
            <a:r>
              <a:rPr lang="en-GB" sz="3200" b="1" u="sng" dirty="0" smtClean="0">
                <a:latin typeface="Century Gothic" panose="020B0502020202020204" pitchFamily="34" charset="0"/>
              </a:rPr>
              <a:t>Date:2/6/20</a:t>
            </a:r>
            <a:r>
              <a:rPr lang="en-GB" sz="3200" b="1" u="sng" dirty="0" smtClean="0">
                <a:latin typeface="Century Gothic" panose="020B0502020202020204" pitchFamily="34" charset="0"/>
              </a:rPr>
              <a:t/>
            </a:r>
            <a:br>
              <a:rPr lang="en-GB" sz="3200" b="1" u="sng" dirty="0" smtClean="0">
                <a:latin typeface="Century Gothic" panose="020B0502020202020204" pitchFamily="34" charset="0"/>
              </a:rPr>
            </a:br>
            <a:r>
              <a:rPr lang="en-GB" sz="3200" b="1" u="sng" dirty="0" smtClean="0">
                <a:latin typeface="Century Gothic" panose="020B0502020202020204" pitchFamily="34" charset="0"/>
              </a:rPr>
              <a:t>Lesson Objective: </a:t>
            </a:r>
            <a:r>
              <a:rPr lang="en-GB" sz="3200" dirty="0" smtClean="0">
                <a:latin typeface="Century Gothic" panose="020B0502020202020204" pitchFamily="34" charset="0"/>
              </a:rPr>
              <a:t>To understand and identify the structure of a poem. </a:t>
            </a:r>
            <a:endParaRPr lang="en-GB" sz="3200" b="1" u="sng" dirty="0">
              <a:latin typeface="Century Gothic" panose="020B0502020202020204" pitchFamily="34" charset="0"/>
            </a:endParaRPr>
          </a:p>
        </p:txBody>
      </p:sp>
      <p:sp>
        <p:nvSpPr>
          <p:cNvPr id="3" name="Content Placeholder 2"/>
          <p:cNvSpPr>
            <a:spLocks noGrp="1"/>
          </p:cNvSpPr>
          <p:nvPr>
            <p:ph idx="1"/>
          </p:nvPr>
        </p:nvSpPr>
        <p:spPr>
          <a:xfrm>
            <a:off x="164869" y="1634432"/>
            <a:ext cx="10816244" cy="4351338"/>
          </a:xfrm>
        </p:spPr>
        <p:txBody>
          <a:bodyPr>
            <a:normAutofit fontScale="92500" lnSpcReduction="10000"/>
          </a:bodyPr>
          <a:lstStyle/>
          <a:p>
            <a:pPr marL="0" indent="0">
              <a:buNone/>
            </a:pPr>
            <a:r>
              <a:rPr lang="en-GB" sz="1600" b="1" u="sng" dirty="0" smtClean="0">
                <a:latin typeface="Century Gothic" panose="020B0502020202020204" pitchFamily="34" charset="0"/>
              </a:rPr>
              <a:t>Activity:</a:t>
            </a:r>
          </a:p>
          <a:p>
            <a:pPr marL="0" indent="0">
              <a:buNone/>
            </a:pPr>
            <a:r>
              <a:rPr lang="en-GB" sz="1600" dirty="0" smtClean="0">
                <a:latin typeface="Century Gothic" panose="020B0502020202020204" pitchFamily="34" charset="0"/>
              </a:rPr>
              <a:t>We are going to be learning about the different features that we might find in a poem. Poems can be written in lots of different ways. </a:t>
            </a:r>
          </a:p>
          <a:p>
            <a:pPr marL="0" indent="0">
              <a:buNone/>
            </a:pPr>
            <a:r>
              <a:rPr lang="en-GB" sz="1600" dirty="0" smtClean="0">
                <a:latin typeface="Century Gothic" panose="020B0502020202020204" pitchFamily="34" charset="0"/>
              </a:rPr>
              <a:t>Poems can be written in different lengths, some are very long and some are very short! Some are even in shapes! They can use different types of language, such as the rhyme we have been learning about. Look at the 3.</a:t>
            </a:r>
            <a:r>
              <a:rPr lang="en-GB" sz="1600" u="sng" dirty="0" smtClean="0">
                <a:latin typeface="Century Gothic" panose="020B0502020202020204" pitchFamily="34" charset="0"/>
              </a:rPr>
              <a:t>Features of a poem poster</a:t>
            </a:r>
            <a:r>
              <a:rPr lang="en-GB" sz="1600" dirty="0" smtClean="0">
                <a:latin typeface="Century Gothic" panose="020B0502020202020204" pitchFamily="34" charset="0"/>
              </a:rPr>
              <a:t> document to help you think about the different features that are used. </a:t>
            </a:r>
          </a:p>
          <a:p>
            <a:pPr marL="0" indent="0">
              <a:buNone/>
            </a:pPr>
            <a:r>
              <a:rPr lang="en-GB" sz="1600" dirty="0" smtClean="0">
                <a:latin typeface="Century Gothic" panose="020B0502020202020204" pitchFamily="34" charset="0"/>
              </a:rPr>
              <a:t>Today we are focusing on the structure of poems. We are going to be using the language </a:t>
            </a:r>
            <a:r>
              <a:rPr lang="en-GB" sz="1600" b="1" u="sng" dirty="0" smtClean="0">
                <a:latin typeface="Century Gothic" panose="020B0502020202020204" pitchFamily="34" charset="0"/>
              </a:rPr>
              <a:t>‘verse’ </a:t>
            </a:r>
            <a:r>
              <a:rPr lang="en-GB" sz="1600" dirty="0" smtClean="0">
                <a:latin typeface="Century Gothic" panose="020B0502020202020204" pitchFamily="34" charset="0"/>
              </a:rPr>
              <a:t>and </a:t>
            </a:r>
            <a:r>
              <a:rPr lang="en-GB" sz="1600" b="1" u="sng" dirty="0" smtClean="0">
                <a:latin typeface="Century Gothic" panose="020B0502020202020204" pitchFamily="34" charset="0"/>
              </a:rPr>
              <a:t>‘line’. </a:t>
            </a:r>
          </a:p>
          <a:p>
            <a:pPr marL="0" indent="0">
              <a:buNone/>
            </a:pPr>
            <a:r>
              <a:rPr lang="en-GB" sz="1600" b="1" u="sng" dirty="0" smtClean="0">
                <a:latin typeface="Century Gothic" panose="020B0502020202020204" pitchFamily="34" charset="0"/>
              </a:rPr>
              <a:t>Lines- </a:t>
            </a:r>
            <a:r>
              <a:rPr lang="en-GB" sz="1600" dirty="0" smtClean="0">
                <a:latin typeface="Century Gothic" panose="020B0502020202020204" pitchFamily="34" charset="0"/>
              </a:rPr>
              <a:t>Are the different lines of writing that we can see in the poem, sometimes this can only be one word. These ‘lines’ make up the….</a:t>
            </a:r>
            <a:endParaRPr lang="en-GB" sz="1600" b="1" u="sng" dirty="0" smtClean="0">
              <a:latin typeface="Century Gothic" panose="020B0502020202020204" pitchFamily="34" charset="0"/>
            </a:endParaRPr>
          </a:p>
          <a:p>
            <a:pPr marL="0" indent="0">
              <a:buNone/>
            </a:pPr>
            <a:r>
              <a:rPr lang="en-GB" sz="1600" b="1" u="sng" dirty="0" smtClean="0">
                <a:latin typeface="Century Gothic" panose="020B0502020202020204" pitchFamily="34" charset="0"/>
              </a:rPr>
              <a:t>Verse (or we can also call it the ‘stanza’. </a:t>
            </a:r>
            <a:r>
              <a:rPr lang="en-GB" sz="1600" dirty="0" smtClean="0">
                <a:latin typeface="Century Gothic" panose="020B0502020202020204" pitchFamily="34" charset="0"/>
              </a:rPr>
              <a:t>We have written our own stanzas before!)  This is when a collection of lines are put together in a poem to make a verse. To tell or add to the story of the poem. Some poets write poems in very clear verses- some poets do not. </a:t>
            </a:r>
          </a:p>
          <a:p>
            <a:pPr marL="0" indent="0">
              <a:buNone/>
            </a:pPr>
            <a:r>
              <a:rPr lang="en-GB" sz="1600" b="1" u="sng" dirty="0" smtClean="0">
                <a:latin typeface="Century Gothic" panose="020B0502020202020204" pitchFamily="34" charset="0"/>
              </a:rPr>
              <a:t>Task</a:t>
            </a:r>
          </a:p>
          <a:p>
            <a:pPr marL="0" indent="0">
              <a:buNone/>
            </a:pPr>
            <a:r>
              <a:rPr lang="en-GB" sz="1600" dirty="0" smtClean="0">
                <a:latin typeface="Century Gothic" panose="020B0502020202020204" pitchFamily="34" charset="0"/>
              </a:rPr>
              <a:t>Read the poems ‘footprints in the sand’ and ‘listen’ on </a:t>
            </a:r>
            <a:r>
              <a:rPr lang="en-GB" sz="1600" u="sng" dirty="0" smtClean="0">
                <a:latin typeface="Century Gothic" panose="020B0502020202020204" pitchFamily="34" charset="0"/>
              </a:rPr>
              <a:t>English Task 3 </a:t>
            </a:r>
            <a:r>
              <a:rPr lang="en-GB" sz="1600" dirty="0" smtClean="0">
                <a:latin typeface="Century Gothic" panose="020B0502020202020204" pitchFamily="34" charset="0"/>
              </a:rPr>
              <a:t>document. What are these poems about? What type of language does the poet use?</a:t>
            </a:r>
          </a:p>
          <a:p>
            <a:pPr marL="0" indent="0">
              <a:buNone/>
            </a:pPr>
            <a:r>
              <a:rPr lang="en-GB" sz="1600" dirty="0" smtClean="0">
                <a:latin typeface="Century Gothic" panose="020B0502020202020204" pitchFamily="34" charset="0"/>
              </a:rPr>
              <a:t>In one colour, identify  and colour where the lines of the poem are. In another colour, identify and colour where the verses of the poem are.</a:t>
            </a:r>
          </a:p>
        </p:txBody>
      </p:sp>
      <p:pic>
        <p:nvPicPr>
          <p:cNvPr id="4" name="Picture 3"/>
          <p:cNvPicPr>
            <a:picLocks noChangeAspect="1"/>
          </p:cNvPicPr>
          <p:nvPr/>
        </p:nvPicPr>
        <p:blipFill>
          <a:blip r:embed="rId2"/>
          <a:stretch>
            <a:fillRect/>
          </a:stretch>
        </p:blipFill>
        <p:spPr>
          <a:xfrm>
            <a:off x="10822147" y="4680065"/>
            <a:ext cx="1233599" cy="1945179"/>
          </a:xfrm>
          <a:prstGeom prst="rect">
            <a:avLst/>
          </a:prstGeom>
        </p:spPr>
      </p:pic>
      <p:pic>
        <p:nvPicPr>
          <p:cNvPr id="5" name="Picture 4"/>
          <p:cNvPicPr>
            <a:picLocks noChangeAspect="1"/>
          </p:cNvPicPr>
          <p:nvPr/>
        </p:nvPicPr>
        <p:blipFill>
          <a:blip r:embed="rId3"/>
          <a:stretch>
            <a:fillRect/>
          </a:stretch>
        </p:blipFill>
        <p:spPr>
          <a:xfrm>
            <a:off x="9983269" y="124085"/>
            <a:ext cx="2208731" cy="1510347"/>
          </a:xfrm>
          <a:prstGeom prst="rect">
            <a:avLst/>
          </a:prstGeom>
        </p:spPr>
      </p:pic>
    </p:spTree>
    <p:extLst>
      <p:ext uri="{BB962C8B-B14F-4D97-AF65-F5344CB8AC3E}">
        <p14:creationId xmlns:p14="http://schemas.microsoft.com/office/powerpoint/2010/main" val="366048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116" y="132369"/>
            <a:ext cx="10515600" cy="1325563"/>
          </a:xfrm>
        </p:spPr>
        <p:txBody>
          <a:bodyPr>
            <a:noAutofit/>
          </a:bodyPr>
          <a:lstStyle/>
          <a:p>
            <a:r>
              <a:rPr lang="en-GB" sz="3200" b="1" u="sng" dirty="0" smtClean="0">
                <a:latin typeface="Century Gothic" panose="020B0502020202020204" pitchFamily="34" charset="0"/>
              </a:rPr>
              <a:t>Date:4/6/20</a:t>
            </a:r>
            <a:r>
              <a:rPr lang="en-GB" sz="3200" b="1" u="sng" dirty="0" smtClean="0">
                <a:latin typeface="Century Gothic" panose="020B0502020202020204" pitchFamily="34" charset="0"/>
              </a:rPr>
              <a:t/>
            </a:r>
            <a:br>
              <a:rPr lang="en-GB" sz="3200" b="1" u="sng" dirty="0" smtClean="0">
                <a:latin typeface="Century Gothic" panose="020B0502020202020204" pitchFamily="34" charset="0"/>
              </a:rPr>
            </a:br>
            <a:r>
              <a:rPr lang="en-GB" sz="3200" b="1" u="sng" dirty="0" smtClean="0">
                <a:latin typeface="Century Gothic" panose="020B0502020202020204" pitchFamily="34" charset="0"/>
              </a:rPr>
              <a:t>Lesson Objective: </a:t>
            </a:r>
            <a:r>
              <a:rPr lang="en-GB" sz="3200" dirty="0" smtClean="0">
                <a:latin typeface="Century Gothic" panose="020B0502020202020204" pitchFamily="34" charset="0"/>
              </a:rPr>
              <a:t>To learn and recite a poem using actions and intonation. </a:t>
            </a:r>
            <a:endParaRPr lang="en-GB" sz="3200" b="1" u="sng" dirty="0">
              <a:latin typeface="Century Gothic" panose="020B0502020202020204" pitchFamily="34" charset="0"/>
            </a:endParaRPr>
          </a:p>
        </p:txBody>
      </p:sp>
      <p:sp>
        <p:nvSpPr>
          <p:cNvPr id="3" name="Content Placeholder 2"/>
          <p:cNvSpPr>
            <a:spLocks noGrp="1"/>
          </p:cNvSpPr>
          <p:nvPr>
            <p:ph idx="1"/>
          </p:nvPr>
        </p:nvSpPr>
        <p:spPr>
          <a:xfrm>
            <a:off x="65116" y="1576243"/>
            <a:ext cx="11955088" cy="4351338"/>
          </a:xfrm>
        </p:spPr>
        <p:txBody>
          <a:bodyPr>
            <a:normAutofit/>
          </a:bodyPr>
          <a:lstStyle/>
          <a:p>
            <a:pPr marL="0" indent="0">
              <a:buNone/>
            </a:pPr>
            <a:r>
              <a:rPr lang="en-GB" sz="1600" b="1" dirty="0" smtClean="0">
                <a:latin typeface="Century Gothic" panose="020B0502020202020204" pitchFamily="34" charset="0"/>
              </a:rPr>
              <a:t>Activity:</a:t>
            </a:r>
          </a:p>
          <a:p>
            <a:pPr marL="0" indent="0">
              <a:buNone/>
            </a:pPr>
            <a:r>
              <a:rPr lang="en-GB" sz="1600" dirty="0" smtClean="0">
                <a:latin typeface="Century Gothic" panose="020B0502020202020204" pitchFamily="34" charset="0"/>
              </a:rPr>
              <a:t>Today we are going to have some fun with poetry! Read through some of the ‘a collection of seaside poem’ examples with an adult. (</a:t>
            </a:r>
            <a:r>
              <a:rPr lang="en-GB" sz="1600" u="sng" dirty="0" smtClean="0">
                <a:latin typeface="Century Gothic" panose="020B0502020202020204" pitchFamily="34" charset="0"/>
              </a:rPr>
              <a:t>Collection of seaside poems document) </a:t>
            </a:r>
          </a:p>
          <a:p>
            <a:pPr marL="0" indent="0">
              <a:buNone/>
            </a:pPr>
            <a:r>
              <a:rPr lang="en-GB" sz="1600" dirty="0" smtClean="0">
                <a:latin typeface="Century Gothic" panose="020B0502020202020204" pitchFamily="34" charset="0"/>
              </a:rPr>
              <a:t>Pick your favourite one! Maybe you picked a poem that rhymes or maybe you picked a poem that is about something you love about the seaside. </a:t>
            </a:r>
          </a:p>
          <a:p>
            <a:pPr marL="0" indent="0">
              <a:buNone/>
            </a:pPr>
            <a:r>
              <a:rPr lang="en-GB" sz="1600" dirty="0" smtClean="0">
                <a:latin typeface="Century Gothic" panose="020B0502020202020204" pitchFamily="34" charset="0"/>
              </a:rPr>
              <a:t>Read the poem aloud, carefully sounding out any words that you might be unsure of- you could use your sound buttons/ digraph, </a:t>
            </a:r>
            <a:r>
              <a:rPr lang="en-GB" sz="1600" dirty="0" err="1" smtClean="0">
                <a:latin typeface="Century Gothic" panose="020B0502020202020204" pitchFamily="34" charset="0"/>
              </a:rPr>
              <a:t>trigraph</a:t>
            </a:r>
            <a:r>
              <a:rPr lang="en-GB" sz="1600" dirty="0" smtClean="0">
                <a:latin typeface="Century Gothic" panose="020B0502020202020204" pitchFamily="34" charset="0"/>
              </a:rPr>
              <a:t> lines to help you decode. </a:t>
            </a:r>
          </a:p>
          <a:p>
            <a:pPr marL="0" indent="0">
              <a:buNone/>
            </a:pPr>
            <a:r>
              <a:rPr lang="en-GB" sz="1600" dirty="0" smtClean="0">
                <a:latin typeface="Century Gothic" panose="020B0502020202020204" pitchFamily="34" charset="0"/>
              </a:rPr>
              <a:t>Think about the rhythm and the ‘intonation’ (remember that’s how you use your voice to read aloud) the poem will need when you read it. Practice it a few times- can you add any actions to your poem to make your reading aloud even better?</a:t>
            </a:r>
          </a:p>
          <a:p>
            <a:pPr marL="0" indent="0">
              <a:buNone/>
            </a:pPr>
            <a:endParaRPr lang="en-GB" sz="1600" dirty="0">
              <a:latin typeface="Century Gothic" panose="020B0502020202020204" pitchFamily="34" charset="0"/>
            </a:endParaRPr>
          </a:p>
          <a:p>
            <a:pPr marL="0" indent="0">
              <a:buNone/>
            </a:pPr>
            <a:r>
              <a:rPr lang="en-GB" sz="1600" b="1" u="sng" dirty="0" smtClean="0">
                <a:latin typeface="Century Gothic" panose="020B0502020202020204" pitchFamily="34" charset="0"/>
              </a:rPr>
              <a:t>Task</a:t>
            </a:r>
          </a:p>
          <a:p>
            <a:pPr marL="0" indent="0">
              <a:buNone/>
            </a:pPr>
            <a:r>
              <a:rPr lang="en-GB" sz="1600" dirty="0" smtClean="0">
                <a:latin typeface="Century Gothic" panose="020B0502020202020204" pitchFamily="34" charset="0"/>
              </a:rPr>
              <a:t>Practice and perform your poetry to others! Make sure to use your voice in an exciting and interesting way! </a:t>
            </a:r>
          </a:p>
          <a:p>
            <a:pPr marL="0" indent="0">
              <a:buNone/>
            </a:pPr>
            <a:r>
              <a:rPr lang="en-GB" sz="1600" b="1" dirty="0">
                <a:latin typeface="Century Gothic" panose="020B0502020202020204" pitchFamily="34" charset="0"/>
              </a:rPr>
              <a:t> </a:t>
            </a:r>
            <a:endParaRPr lang="en-GB" sz="1600" b="1"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789964" y="4785620"/>
            <a:ext cx="1230240" cy="1673369"/>
          </a:xfrm>
          <a:prstGeom prst="rect">
            <a:avLst/>
          </a:prstGeom>
        </p:spPr>
      </p:pic>
      <p:pic>
        <p:nvPicPr>
          <p:cNvPr id="5" name="Picture 4"/>
          <p:cNvPicPr>
            <a:picLocks noChangeAspect="1"/>
          </p:cNvPicPr>
          <p:nvPr/>
        </p:nvPicPr>
        <p:blipFill>
          <a:blip r:embed="rId3"/>
          <a:stretch>
            <a:fillRect/>
          </a:stretch>
        </p:blipFill>
        <p:spPr>
          <a:xfrm>
            <a:off x="10580716" y="186439"/>
            <a:ext cx="1383943" cy="1716791"/>
          </a:xfrm>
          <a:prstGeom prst="rect">
            <a:avLst/>
          </a:prstGeom>
        </p:spPr>
      </p:pic>
    </p:spTree>
    <p:extLst>
      <p:ext uri="{BB962C8B-B14F-4D97-AF65-F5344CB8AC3E}">
        <p14:creationId xmlns:p14="http://schemas.microsoft.com/office/powerpoint/2010/main" val="3494346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878</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Subject: English Year Group:1 Week Commencing:1/6/20</vt:lpstr>
      <vt:lpstr>Date:1/6/20 Lesson Objective: To understand and use rhyming words. </vt:lpstr>
      <vt:lpstr>Date:2/6/20 Lesson Objective: To complete a rhyming poem. </vt:lpstr>
      <vt:lpstr>Date:2/6/20 Lesson Objective: To understand and identify the structure of a poem. </vt:lpstr>
      <vt:lpstr>Date:4/6/20 Lesson Objective: To learn and recite a poem using actions and intonation.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Group:  Week:</dc:title>
  <dc:creator>Katie Elkins</dc:creator>
  <cp:lastModifiedBy>Amanda Davies</cp:lastModifiedBy>
  <cp:revision>31</cp:revision>
  <dcterms:created xsi:type="dcterms:W3CDTF">2020-03-19T12:32:34Z</dcterms:created>
  <dcterms:modified xsi:type="dcterms:W3CDTF">2020-05-21T12:42:35Z</dcterms:modified>
</cp:coreProperties>
</file>