
<file path=[Content_Types].xml><?xml version="1.0" encoding="utf-8"?>
<Types xmlns="http://schemas.openxmlformats.org/package/2006/content-types">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2" r:id="rId1"/>
  </p:sldMasterIdLst>
  <p:sldIdLst>
    <p:sldId id="256" r:id="rId2"/>
    <p:sldId id="257" r:id="rId3"/>
    <p:sldId id="258" r:id="rId4"/>
    <p:sldId id="259" r:id="rId5"/>
    <p:sldId id="260" r:id="rId6"/>
    <p:sldId id="261" r:id="rId7"/>
    <p:sldId id="262" r:id="rId8"/>
    <p:sldId id="269" r:id="rId9"/>
    <p:sldId id="267"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24"/>
    <p:restoredTop sz="94592"/>
  </p:normalViewPr>
  <p:slideViewPr>
    <p:cSldViewPr snapToGrid="0" snapToObjects="1">
      <p:cViewPr varScale="1">
        <p:scale>
          <a:sx n="88" d="100"/>
          <a:sy n="88" d="100"/>
        </p:scale>
        <p:origin x="200" y="5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8AEAA0B0-02C5-B14C-B886-D7D1FD02B378}" type="datetimeFigureOut">
              <a:rPr lang="en-US" smtClean="0"/>
              <a:t>6/2/20</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B29BE37-7697-D941-980D-E547E9F8562E}"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28120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EAA0B0-02C5-B14C-B886-D7D1FD02B378}" type="datetimeFigureOut">
              <a:rPr lang="en-US" smtClean="0"/>
              <a:t>6/2/20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BE37-7697-D941-980D-E547E9F8562E}" type="slidenum">
              <a:rPr lang="en-US" smtClean="0"/>
              <a:t>‹#›</a:t>
            </a:fld>
            <a:endParaRPr lang="en-US"/>
          </a:p>
        </p:txBody>
      </p:sp>
    </p:spTree>
    <p:extLst>
      <p:ext uri="{BB962C8B-B14F-4D97-AF65-F5344CB8AC3E}">
        <p14:creationId xmlns:p14="http://schemas.microsoft.com/office/powerpoint/2010/main" val="2658176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EAA0B0-02C5-B14C-B886-D7D1FD02B378}" type="datetimeFigureOut">
              <a:rPr lang="en-US" smtClean="0"/>
              <a:t>6/2/20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BE37-7697-D941-980D-E547E9F8562E}" type="slidenum">
              <a:rPr lang="en-US" smtClean="0"/>
              <a:t>‹#›</a:t>
            </a:fld>
            <a:endParaRPr lang="en-US"/>
          </a:p>
        </p:txBody>
      </p:sp>
    </p:spTree>
    <p:extLst>
      <p:ext uri="{BB962C8B-B14F-4D97-AF65-F5344CB8AC3E}">
        <p14:creationId xmlns:p14="http://schemas.microsoft.com/office/powerpoint/2010/main" val="3617543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EAA0B0-02C5-B14C-B886-D7D1FD02B378}" type="datetimeFigureOut">
              <a:rPr lang="en-US" smtClean="0"/>
              <a:t>6/2/20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BE37-7697-D941-980D-E547E9F8562E}" type="slidenum">
              <a:rPr lang="en-US" smtClean="0"/>
              <a:t>‹#›</a:t>
            </a:fld>
            <a:endParaRPr lang="en-US"/>
          </a:p>
        </p:txBody>
      </p:sp>
    </p:spTree>
    <p:extLst>
      <p:ext uri="{BB962C8B-B14F-4D97-AF65-F5344CB8AC3E}">
        <p14:creationId xmlns:p14="http://schemas.microsoft.com/office/powerpoint/2010/main" val="2264846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AEAA0B0-02C5-B14C-B886-D7D1FD02B378}" type="datetimeFigureOut">
              <a:rPr lang="en-US" smtClean="0"/>
              <a:t>6/2/20</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B29BE37-7697-D941-980D-E547E9F8562E}"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3793141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EAA0B0-02C5-B14C-B886-D7D1FD02B378}" type="datetimeFigureOut">
              <a:rPr lang="en-US" smtClean="0"/>
              <a:t>6/2/20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9BE37-7697-D941-980D-E547E9F8562E}" type="slidenum">
              <a:rPr lang="en-US" smtClean="0"/>
              <a:t>‹#›</a:t>
            </a:fld>
            <a:endParaRPr lang="en-US"/>
          </a:p>
        </p:txBody>
      </p:sp>
    </p:spTree>
    <p:extLst>
      <p:ext uri="{BB962C8B-B14F-4D97-AF65-F5344CB8AC3E}">
        <p14:creationId xmlns:p14="http://schemas.microsoft.com/office/powerpoint/2010/main" val="307933684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EAA0B0-02C5-B14C-B886-D7D1FD02B378}" type="datetimeFigureOut">
              <a:rPr lang="en-US" smtClean="0"/>
              <a:t>6/2/20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29BE37-7697-D941-980D-E547E9F8562E}" type="slidenum">
              <a:rPr lang="en-US" smtClean="0"/>
              <a:t>‹#›</a:t>
            </a:fld>
            <a:endParaRPr lang="en-US"/>
          </a:p>
        </p:txBody>
      </p:sp>
    </p:spTree>
    <p:extLst>
      <p:ext uri="{BB962C8B-B14F-4D97-AF65-F5344CB8AC3E}">
        <p14:creationId xmlns:p14="http://schemas.microsoft.com/office/powerpoint/2010/main" val="214964394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EAA0B0-02C5-B14C-B886-D7D1FD02B378}" type="datetimeFigureOut">
              <a:rPr lang="en-US" smtClean="0"/>
              <a:t>6/2/20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29BE37-7697-D941-980D-E547E9F8562E}" type="slidenum">
              <a:rPr lang="en-US" smtClean="0"/>
              <a:t>‹#›</a:t>
            </a:fld>
            <a:endParaRPr lang="en-US"/>
          </a:p>
        </p:txBody>
      </p:sp>
    </p:spTree>
    <p:extLst>
      <p:ext uri="{BB962C8B-B14F-4D97-AF65-F5344CB8AC3E}">
        <p14:creationId xmlns:p14="http://schemas.microsoft.com/office/powerpoint/2010/main" val="37364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AA0B0-02C5-B14C-B886-D7D1FD02B378}" type="datetimeFigureOut">
              <a:rPr lang="en-US" smtClean="0"/>
              <a:t>6/2/20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29BE37-7697-D941-980D-E547E9F8562E}" type="slidenum">
              <a:rPr lang="en-US" smtClean="0"/>
              <a:t>‹#›</a:t>
            </a:fld>
            <a:endParaRPr lang="en-US"/>
          </a:p>
        </p:txBody>
      </p:sp>
    </p:spTree>
    <p:extLst>
      <p:ext uri="{BB962C8B-B14F-4D97-AF65-F5344CB8AC3E}">
        <p14:creationId xmlns:p14="http://schemas.microsoft.com/office/powerpoint/2010/main" val="3200162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8AEAA0B0-02C5-B14C-B886-D7D1FD02B378}" type="datetimeFigureOut">
              <a:rPr lang="en-US" smtClean="0"/>
              <a:t>6/2/20</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3B29BE37-7697-D941-980D-E547E9F8562E}"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38566995"/>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8AEAA0B0-02C5-B14C-B886-D7D1FD02B378}" type="datetimeFigureOut">
              <a:rPr lang="en-US" smtClean="0"/>
              <a:t>6/2/20</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3B29BE37-7697-D941-980D-E547E9F8562E}" type="slidenum">
              <a:rPr lang="en-US" smtClean="0"/>
              <a:t>‹#›</a:t>
            </a:fld>
            <a:endParaRPr lang="en-US"/>
          </a:p>
        </p:txBody>
      </p:sp>
    </p:spTree>
    <p:extLst>
      <p:ext uri="{BB962C8B-B14F-4D97-AF65-F5344CB8AC3E}">
        <p14:creationId xmlns:p14="http://schemas.microsoft.com/office/powerpoint/2010/main" val="1106588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AEAA0B0-02C5-B14C-B886-D7D1FD02B378}" type="datetimeFigureOut">
              <a:rPr lang="en-US" smtClean="0"/>
              <a:t>6/2/20</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B29BE37-7697-D941-980D-E547E9F8562E}"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77478295"/>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3NOzgR1ANc4" TargetMode="External"/><Relationship Id="rId2" Type="http://schemas.openxmlformats.org/officeDocument/2006/relationships/hyperlink" Target="https://www.youtube.com/watch?v=R087lYrRpg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B4355-9452-F14D-AC1E-329810867E01}"/>
              </a:ext>
            </a:extLst>
          </p:cNvPr>
          <p:cNvSpPr>
            <a:spLocks noGrp="1"/>
          </p:cNvSpPr>
          <p:nvPr>
            <p:ph type="ctrTitle"/>
          </p:nvPr>
        </p:nvSpPr>
        <p:spPr/>
        <p:txBody>
          <a:bodyPr/>
          <a:lstStyle/>
          <a:p>
            <a:r>
              <a:rPr lang="en-US" dirty="0"/>
              <a:t>Phonics </a:t>
            </a:r>
          </a:p>
        </p:txBody>
      </p:sp>
      <p:sp>
        <p:nvSpPr>
          <p:cNvPr id="3" name="Subtitle 2">
            <a:extLst>
              <a:ext uri="{FF2B5EF4-FFF2-40B4-BE49-F238E27FC236}">
                <a16:creationId xmlns:a16="http://schemas.microsoft.com/office/drawing/2014/main" id="{79502C57-70B2-F442-831A-EBEEAE4DB6FE}"/>
              </a:ext>
            </a:extLst>
          </p:cNvPr>
          <p:cNvSpPr>
            <a:spLocks noGrp="1"/>
          </p:cNvSpPr>
          <p:nvPr>
            <p:ph type="subTitle" idx="1"/>
          </p:nvPr>
        </p:nvSpPr>
        <p:spPr/>
        <p:txBody>
          <a:bodyPr>
            <a:normAutofit fontScale="70000" lnSpcReduction="20000"/>
          </a:bodyPr>
          <a:lstStyle/>
          <a:p>
            <a:r>
              <a:rPr lang="en-US" dirty="0"/>
              <a:t>Thursday</a:t>
            </a:r>
          </a:p>
          <a:p>
            <a:r>
              <a:rPr lang="en-US" dirty="0"/>
              <a:t>Today we are learning how to spell tricky words ‘they’, ‘all’ and ‘are’.</a:t>
            </a:r>
          </a:p>
        </p:txBody>
      </p:sp>
    </p:spTree>
    <p:extLst>
      <p:ext uri="{BB962C8B-B14F-4D97-AF65-F5344CB8AC3E}">
        <p14:creationId xmlns:p14="http://schemas.microsoft.com/office/powerpoint/2010/main" val="1977151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97E8-6DEF-2348-A1E2-42D4B6C1FED2}"/>
              </a:ext>
            </a:extLst>
          </p:cNvPr>
          <p:cNvSpPr>
            <a:spLocks noGrp="1"/>
          </p:cNvSpPr>
          <p:nvPr>
            <p:ph type="title"/>
          </p:nvPr>
        </p:nvSpPr>
        <p:spPr/>
        <p:txBody>
          <a:bodyPr/>
          <a:lstStyle/>
          <a:p>
            <a:pPr algn="ctr"/>
            <a:r>
              <a:rPr lang="en-US" dirty="0"/>
              <a:t>apply - reading</a:t>
            </a:r>
          </a:p>
        </p:txBody>
      </p:sp>
      <p:sp>
        <p:nvSpPr>
          <p:cNvPr id="4" name="Rectangle 3">
            <a:extLst>
              <a:ext uri="{FF2B5EF4-FFF2-40B4-BE49-F238E27FC236}">
                <a16:creationId xmlns:a16="http://schemas.microsoft.com/office/drawing/2014/main" id="{FAC711CB-F984-E546-8FFF-F1960F6CCA0D}"/>
              </a:ext>
            </a:extLst>
          </p:cNvPr>
          <p:cNvSpPr/>
          <p:nvPr/>
        </p:nvSpPr>
        <p:spPr>
          <a:xfrm>
            <a:off x="1919286" y="1156214"/>
            <a:ext cx="9696451" cy="1477328"/>
          </a:xfrm>
          <a:prstGeom prst="rect">
            <a:avLst/>
          </a:prstGeom>
        </p:spPr>
        <p:txBody>
          <a:bodyPr wrap="square">
            <a:spAutoFit/>
          </a:bodyPr>
          <a:lstStyle/>
          <a:p>
            <a:r>
              <a:rPr lang="en-US" dirty="0">
                <a:latin typeface="Comic Sans MS" panose="030F0902030302020204" pitchFamily="66" charset="0"/>
              </a:rPr>
              <a:t>Parents/</a:t>
            </a:r>
            <a:r>
              <a:rPr lang="en-US" dirty="0" err="1">
                <a:latin typeface="Comic Sans MS" panose="030F0902030302020204" pitchFamily="66" charset="0"/>
              </a:rPr>
              <a:t>carers</a:t>
            </a:r>
            <a:r>
              <a:rPr lang="en-US" dirty="0">
                <a:latin typeface="Comic Sans MS" panose="030F0902030302020204" pitchFamily="66" charset="0"/>
              </a:rPr>
              <a:t> please download the sentences to read named Thursday 2</a:t>
            </a:r>
            <a:r>
              <a:rPr lang="en-US" baseline="30000" dirty="0">
                <a:latin typeface="Comic Sans MS" panose="030F0902030302020204" pitchFamily="66" charset="0"/>
              </a:rPr>
              <a:t>nd</a:t>
            </a:r>
            <a:r>
              <a:rPr lang="en-US" dirty="0">
                <a:latin typeface="Comic Sans MS" panose="030F0902030302020204" pitchFamily="66" charset="0"/>
              </a:rPr>
              <a:t> sentence read.</a:t>
            </a:r>
          </a:p>
          <a:p>
            <a:r>
              <a:rPr lang="en-US" u="sng" dirty="0">
                <a:latin typeface="Comic Sans MS" panose="030F0902030302020204" pitchFamily="66" charset="0"/>
              </a:rPr>
              <a:t>Remember: </a:t>
            </a:r>
            <a:r>
              <a:rPr lang="en-US" dirty="0">
                <a:latin typeface="Comic Sans MS" panose="030F0902030302020204" pitchFamily="66" charset="0"/>
              </a:rPr>
              <a:t>circle the tricky words first, then put trigraph and digraph lines on, sound button up the rest and then read aloud!  Use your decoding toolkit to help.  Can you split the two syllable words?</a:t>
            </a:r>
          </a:p>
        </p:txBody>
      </p:sp>
      <p:pic>
        <p:nvPicPr>
          <p:cNvPr id="10" name="Picture 9">
            <a:extLst>
              <a:ext uri="{FF2B5EF4-FFF2-40B4-BE49-F238E27FC236}">
                <a16:creationId xmlns:a16="http://schemas.microsoft.com/office/drawing/2014/main" id="{5035082E-6CB1-444C-B685-3E8DA99ED349}"/>
              </a:ext>
            </a:extLst>
          </p:cNvPr>
          <p:cNvPicPr>
            <a:picLocks noChangeAspect="1"/>
          </p:cNvPicPr>
          <p:nvPr/>
        </p:nvPicPr>
        <p:blipFill>
          <a:blip r:embed="rId2"/>
          <a:stretch>
            <a:fillRect/>
          </a:stretch>
        </p:blipFill>
        <p:spPr>
          <a:xfrm>
            <a:off x="8732957" y="3168786"/>
            <a:ext cx="2097741" cy="2946265"/>
          </a:xfrm>
          <a:prstGeom prst="rect">
            <a:avLst/>
          </a:prstGeom>
        </p:spPr>
      </p:pic>
      <p:pic>
        <p:nvPicPr>
          <p:cNvPr id="3" name="Picture 2">
            <a:extLst>
              <a:ext uri="{FF2B5EF4-FFF2-40B4-BE49-F238E27FC236}">
                <a16:creationId xmlns:a16="http://schemas.microsoft.com/office/drawing/2014/main" id="{609D3A63-3AE4-B64E-AB77-9AB3E248A1BB}"/>
              </a:ext>
            </a:extLst>
          </p:cNvPr>
          <p:cNvPicPr>
            <a:picLocks noChangeAspect="1"/>
          </p:cNvPicPr>
          <p:nvPr/>
        </p:nvPicPr>
        <p:blipFill>
          <a:blip r:embed="rId3"/>
          <a:stretch>
            <a:fillRect/>
          </a:stretch>
        </p:blipFill>
        <p:spPr>
          <a:xfrm>
            <a:off x="1698053" y="2965518"/>
            <a:ext cx="4642786" cy="3352800"/>
          </a:xfrm>
          <a:prstGeom prst="rect">
            <a:avLst/>
          </a:prstGeom>
        </p:spPr>
      </p:pic>
    </p:spTree>
    <p:extLst>
      <p:ext uri="{BB962C8B-B14F-4D97-AF65-F5344CB8AC3E}">
        <p14:creationId xmlns:p14="http://schemas.microsoft.com/office/powerpoint/2010/main" val="1052838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B394E-88BE-6741-997B-627632040293}"/>
              </a:ext>
            </a:extLst>
          </p:cNvPr>
          <p:cNvSpPr>
            <a:spLocks noGrp="1"/>
          </p:cNvSpPr>
          <p:nvPr>
            <p:ph type="title"/>
          </p:nvPr>
        </p:nvSpPr>
        <p:spPr/>
        <p:txBody>
          <a:bodyPr/>
          <a:lstStyle/>
          <a:p>
            <a:r>
              <a:rPr lang="en-US" dirty="0"/>
              <a:t>Revisit    teach    </a:t>
            </a:r>
            <a:r>
              <a:rPr lang="en-US" dirty="0" err="1"/>
              <a:t>practise</a:t>
            </a:r>
            <a:r>
              <a:rPr lang="en-US" dirty="0"/>
              <a:t>   apply</a:t>
            </a:r>
          </a:p>
        </p:txBody>
      </p:sp>
      <p:sp>
        <p:nvSpPr>
          <p:cNvPr id="3" name="Content Placeholder 2">
            <a:extLst>
              <a:ext uri="{FF2B5EF4-FFF2-40B4-BE49-F238E27FC236}">
                <a16:creationId xmlns:a16="http://schemas.microsoft.com/office/drawing/2014/main" id="{1ED9E833-E273-2D4A-98A3-492354511ADD}"/>
              </a:ext>
            </a:extLst>
          </p:cNvPr>
          <p:cNvSpPr>
            <a:spLocks noGrp="1"/>
          </p:cNvSpPr>
          <p:nvPr>
            <p:ph idx="1"/>
          </p:nvPr>
        </p:nvSpPr>
        <p:spPr>
          <a:xfrm>
            <a:off x="1251678" y="2286001"/>
            <a:ext cx="10178322" cy="861933"/>
          </a:xfrm>
        </p:spPr>
        <p:txBody>
          <a:bodyPr/>
          <a:lstStyle/>
          <a:p>
            <a:pPr marL="0" indent="0" algn="ctr">
              <a:buNone/>
            </a:pPr>
            <a:r>
              <a:rPr lang="en-US" dirty="0"/>
              <a:t>We are going to </a:t>
            </a:r>
            <a:r>
              <a:rPr lang="en-US" dirty="0" err="1"/>
              <a:t>practise</a:t>
            </a:r>
            <a:r>
              <a:rPr lang="en-US" dirty="0"/>
              <a:t> our phonics to make</a:t>
            </a:r>
            <a:r>
              <a:rPr lang="en-GB" dirty="0"/>
              <a:t> us good readers and writers!</a:t>
            </a:r>
          </a:p>
          <a:p>
            <a:pPr marL="0" indent="0" algn="ctr">
              <a:buNone/>
            </a:pPr>
            <a:endParaRPr lang="en-US" dirty="0"/>
          </a:p>
        </p:txBody>
      </p:sp>
      <p:pic>
        <p:nvPicPr>
          <p:cNvPr id="5" name="Picture 4">
            <a:extLst>
              <a:ext uri="{FF2B5EF4-FFF2-40B4-BE49-F238E27FC236}">
                <a16:creationId xmlns:a16="http://schemas.microsoft.com/office/drawing/2014/main" id="{45F96565-BD90-9A4C-89BF-682AA9BBD174}"/>
              </a:ext>
            </a:extLst>
          </p:cNvPr>
          <p:cNvPicPr>
            <a:picLocks noChangeAspect="1"/>
          </p:cNvPicPr>
          <p:nvPr/>
        </p:nvPicPr>
        <p:blipFill>
          <a:blip r:embed="rId2"/>
          <a:stretch>
            <a:fillRect/>
          </a:stretch>
        </p:blipFill>
        <p:spPr>
          <a:xfrm>
            <a:off x="1251678" y="3559418"/>
            <a:ext cx="2813901" cy="2582333"/>
          </a:xfrm>
          <a:prstGeom prst="rect">
            <a:avLst/>
          </a:prstGeom>
        </p:spPr>
      </p:pic>
      <p:pic>
        <p:nvPicPr>
          <p:cNvPr id="6" name="Picture 5">
            <a:extLst>
              <a:ext uri="{FF2B5EF4-FFF2-40B4-BE49-F238E27FC236}">
                <a16:creationId xmlns:a16="http://schemas.microsoft.com/office/drawing/2014/main" id="{A4570790-F9D3-DB4A-90B0-E7E6787D4073}"/>
              </a:ext>
            </a:extLst>
          </p:cNvPr>
          <p:cNvPicPr>
            <a:picLocks noChangeAspect="1"/>
          </p:cNvPicPr>
          <p:nvPr/>
        </p:nvPicPr>
        <p:blipFill>
          <a:blip r:embed="rId3"/>
          <a:stretch>
            <a:fillRect/>
          </a:stretch>
        </p:blipFill>
        <p:spPr>
          <a:xfrm>
            <a:off x="4905739" y="3444301"/>
            <a:ext cx="2260600" cy="2794000"/>
          </a:xfrm>
          <a:prstGeom prst="rect">
            <a:avLst/>
          </a:prstGeom>
        </p:spPr>
      </p:pic>
      <p:pic>
        <p:nvPicPr>
          <p:cNvPr id="7" name="Picture 6">
            <a:extLst>
              <a:ext uri="{FF2B5EF4-FFF2-40B4-BE49-F238E27FC236}">
                <a16:creationId xmlns:a16="http://schemas.microsoft.com/office/drawing/2014/main" id="{A38AF962-A68B-D840-B64E-AC3D99A24B2B}"/>
              </a:ext>
            </a:extLst>
          </p:cNvPr>
          <p:cNvPicPr>
            <a:picLocks noChangeAspect="1"/>
          </p:cNvPicPr>
          <p:nvPr/>
        </p:nvPicPr>
        <p:blipFill>
          <a:blip r:embed="rId4"/>
          <a:stretch>
            <a:fillRect/>
          </a:stretch>
        </p:blipFill>
        <p:spPr>
          <a:xfrm>
            <a:off x="7522633" y="3396918"/>
            <a:ext cx="4191000" cy="2933700"/>
          </a:xfrm>
          <a:prstGeom prst="rect">
            <a:avLst/>
          </a:prstGeom>
        </p:spPr>
      </p:pic>
    </p:spTree>
    <p:extLst>
      <p:ext uri="{BB962C8B-B14F-4D97-AF65-F5344CB8AC3E}">
        <p14:creationId xmlns:p14="http://schemas.microsoft.com/office/powerpoint/2010/main" val="2446859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97E8-6DEF-2348-A1E2-42D4B6C1FED2}"/>
              </a:ext>
            </a:extLst>
          </p:cNvPr>
          <p:cNvSpPr>
            <a:spLocks noGrp="1"/>
          </p:cNvSpPr>
          <p:nvPr>
            <p:ph type="title"/>
          </p:nvPr>
        </p:nvSpPr>
        <p:spPr/>
        <p:txBody>
          <a:bodyPr/>
          <a:lstStyle/>
          <a:p>
            <a:pPr algn="ctr"/>
            <a:r>
              <a:rPr lang="en-US" dirty="0"/>
              <a:t>REVISIT</a:t>
            </a:r>
          </a:p>
        </p:txBody>
      </p:sp>
      <p:sp>
        <p:nvSpPr>
          <p:cNvPr id="3" name="Content Placeholder 2">
            <a:extLst>
              <a:ext uri="{FF2B5EF4-FFF2-40B4-BE49-F238E27FC236}">
                <a16:creationId xmlns:a16="http://schemas.microsoft.com/office/drawing/2014/main" id="{BEEA0E59-F8AC-9B4D-83C8-0D4A9702AF43}"/>
              </a:ext>
            </a:extLst>
          </p:cNvPr>
          <p:cNvSpPr>
            <a:spLocks noGrp="1"/>
          </p:cNvSpPr>
          <p:nvPr>
            <p:ph idx="1"/>
          </p:nvPr>
        </p:nvSpPr>
        <p:spPr>
          <a:xfrm>
            <a:off x="1251678" y="1375115"/>
            <a:ext cx="10178322" cy="499402"/>
          </a:xfrm>
        </p:spPr>
        <p:txBody>
          <a:bodyPr/>
          <a:lstStyle/>
          <a:p>
            <a:pPr marL="0" indent="0" algn="ctr">
              <a:buNone/>
            </a:pPr>
            <a:r>
              <a:rPr lang="en-US" b="1" u="sng" dirty="0"/>
              <a:t>Alphabet</a:t>
            </a:r>
          </a:p>
        </p:txBody>
      </p:sp>
      <p:sp>
        <p:nvSpPr>
          <p:cNvPr id="5" name="TextBox 4">
            <a:extLst>
              <a:ext uri="{FF2B5EF4-FFF2-40B4-BE49-F238E27FC236}">
                <a16:creationId xmlns:a16="http://schemas.microsoft.com/office/drawing/2014/main" id="{1373C6AC-EF24-F444-A372-22D814E0E484}"/>
              </a:ext>
            </a:extLst>
          </p:cNvPr>
          <p:cNvSpPr txBox="1"/>
          <p:nvPr/>
        </p:nvSpPr>
        <p:spPr>
          <a:xfrm>
            <a:off x="8375904" y="382385"/>
            <a:ext cx="305409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Can you sing the alphabet?</a:t>
            </a:r>
          </a:p>
        </p:txBody>
      </p:sp>
      <p:sp>
        <p:nvSpPr>
          <p:cNvPr id="6" name="TextBox 5">
            <a:extLst>
              <a:ext uri="{FF2B5EF4-FFF2-40B4-BE49-F238E27FC236}">
                <a16:creationId xmlns:a16="http://schemas.microsoft.com/office/drawing/2014/main" id="{14CD0BF8-9B6E-A745-9668-F963F118F749}"/>
              </a:ext>
            </a:extLst>
          </p:cNvPr>
          <p:cNvSpPr txBox="1"/>
          <p:nvPr/>
        </p:nvSpPr>
        <p:spPr>
          <a:xfrm>
            <a:off x="5068412" y="4550731"/>
            <a:ext cx="3054096"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Can you use your grown up letter names by spotting and saying the letters?</a:t>
            </a:r>
          </a:p>
        </p:txBody>
      </p:sp>
      <p:pic>
        <p:nvPicPr>
          <p:cNvPr id="7" name="Picture 6">
            <a:extLst>
              <a:ext uri="{FF2B5EF4-FFF2-40B4-BE49-F238E27FC236}">
                <a16:creationId xmlns:a16="http://schemas.microsoft.com/office/drawing/2014/main" id="{6FF3D141-1309-C649-8A9C-7037F3F31D0E}"/>
              </a:ext>
            </a:extLst>
          </p:cNvPr>
          <p:cNvPicPr>
            <a:picLocks noChangeAspect="1"/>
          </p:cNvPicPr>
          <p:nvPr/>
        </p:nvPicPr>
        <p:blipFill>
          <a:blip r:embed="rId2"/>
          <a:stretch>
            <a:fillRect/>
          </a:stretch>
        </p:blipFill>
        <p:spPr>
          <a:xfrm>
            <a:off x="1894465" y="2156942"/>
            <a:ext cx="9065741" cy="1911876"/>
          </a:xfrm>
          <a:prstGeom prst="rect">
            <a:avLst/>
          </a:prstGeom>
        </p:spPr>
      </p:pic>
    </p:spTree>
    <p:extLst>
      <p:ext uri="{BB962C8B-B14F-4D97-AF65-F5344CB8AC3E}">
        <p14:creationId xmlns:p14="http://schemas.microsoft.com/office/powerpoint/2010/main" val="1383610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97E8-6DEF-2348-A1E2-42D4B6C1FED2}"/>
              </a:ext>
            </a:extLst>
          </p:cNvPr>
          <p:cNvSpPr>
            <a:spLocks noGrp="1"/>
          </p:cNvSpPr>
          <p:nvPr>
            <p:ph type="title"/>
          </p:nvPr>
        </p:nvSpPr>
        <p:spPr/>
        <p:txBody>
          <a:bodyPr/>
          <a:lstStyle/>
          <a:p>
            <a:pPr algn="ctr"/>
            <a:r>
              <a:rPr lang="en-US" dirty="0"/>
              <a:t>REVISIT</a:t>
            </a:r>
          </a:p>
        </p:txBody>
      </p:sp>
      <p:sp>
        <p:nvSpPr>
          <p:cNvPr id="3" name="Content Placeholder 2">
            <a:extLst>
              <a:ext uri="{FF2B5EF4-FFF2-40B4-BE49-F238E27FC236}">
                <a16:creationId xmlns:a16="http://schemas.microsoft.com/office/drawing/2014/main" id="{BEEA0E59-F8AC-9B4D-83C8-0D4A9702AF43}"/>
              </a:ext>
            </a:extLst>
          </p:cNvPr>
          <p:cNvSpPr>
            <a:spLocks noGrp="1"/>
          </p:cNvSpPr>
          <p:nvPr>
            <p:ph idx="1"/>
          </p:nvPr>
        </p:nvSpPr>
        <p:spPr>
          <a:xfrm>
            <a:off x="1251678" y="1375115"/>
            <a:ext cx="10178322" cy="499402"/>
          </a:xfrm>
        </p:spPr>
        <p:txBody>
          <a:bodyPr/>
          <a:lstStyle/>
          <a:p>
            <a:pPr marL="0" indent="0" algn="ctr">
              <a:buNone/>
            </a:pPr>
            <a:r>
              <a:rPr lang="en-US" b="1" u="sng" dirty="0"/>
              <a:t>Sounds</a:t>
            </a:r>
          </a:p>
        </p:txBody>
      </p:sp>
      <p:pic>
        <p:nvPicPr>
          <p:cNvPr id="5" name="Picture 4">
            <a:extLst>
              <a:ext uri="{FF2B5EF4-FFF2-40B4-BE49-F238E27FC236}">
                <a16:creationId xmlns:a16="http://schemas.microsoft.com/office/drawing/2014/main" id="{D87E9692-6365-2D45-8253-1E5FCBA75631}"/>
              </a:ext>
            </a:extLst>
          </p:cNvPr>
          <p:cNvPicPr>
            <a:picLocks noChangeAspect="1"/>
          </p:cNvPicPr>
          <p:nvPr/>
        </p:nvPicPr>
        <p:blipFill>
          <a:blip r:embed="rId2"/>
          <a:stretch>
            <a:fillRect/>
          </a:stretch>
        </p:blipFill>
        <p:spPr>
          <a:xfrm>
            <a:off x="3235543" y="2011680"/>
            <a:ext cx="6210592" cy="4315968"/>
          </a:xfrm>
          <a:prstGeom prst="rect">
            <a:avLst/>
          </a:prstGeom>
        </p:spPr>
      </p:pic>
      <p:sp>
        <p:nvSpPr>
          <p:cNvPr id="6" name="TextBox 5">
            <a:extLst>
              <a:ext uri="{FF2B5EF4-FFF2-40B4-BE49-F238E27FC236}">
                <a16:creationId xmlns:a16="http://schemas.microsoft.com/office/drawing/2014/main" id="{72AE12BB-4926-B644-9066-7C3453C5B8A6}"/>
              </a:ext>
            </a:extLst>
          </p:cNvPr>
          <p:cNvSpPr txBox="1"/>
          <p:nvPr/>
        </p:nvSpPr>
        <p:spPr>
          <a:xfrm>
            <a:off x="8375904" y="382385"/>
            <a:ext cx="305409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Say the sound and do the action!</a:t>
            </a:r>
          </a:p>
        </p:txBody>
      </p:sp>
    </p:spTree>
    <p:extLst>
      <p:ext uri="{BB962C8B-B14F-4D97-AF65-F5344CB8AC3E}">
        <p14:creationId xmlns:p14="http://schemas.microsoft.com/office/powerpoint/2010/main" val="573782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97E8-6DEF-2348-A1E2-42D4B6C1FED2}"/>
              </a:ext>
            </a:extLst>
          </p:cNvPr>
          <p:cNvSpPr>
            <a:spLocks noGrp="1"/>
          </p:cNvSpPr>
          <p:nvPr>
            <p:ph type="title"/>
          </p:nvPr>
        </p:nvSpPr>
        <p:spPr/>
        <p:txBody>
          <a:bodyPr/>
          <a:lstStyle/>
          <a:p>
            <a:pPr algn="ctr"/>
            <a:r>
              <a:rPr lang="en-US" dirty="0"/>
              <a:t>REVISIT</a:t>
            </a:r>
          </a:p>
        </p:txBody>
      </p:sp>
      <p:sp>
        <p:nvSpPr>
          <p:cNvPr id="3" name="Content Placeholder 2">
            <a:extLst>
              <a:ext uri="{FF2B5EF4-FFF2-40B4-BE49-F238E27FC236}">
                <a16:creationId xmlns:a16="http://schemas.microsoft.com/office/drawing/2014/main" id="{BEEA0E59-F8AC-9B4D-83C8-0D4A9702AF43}"/>
              </a:ext>
            </a:extLst>
          </p:cNvPr>
          <p:cNvSpPr>
            <a:spLocks noGrp="1"/>
          </p:cNvSpPr>
          <p:nvPr>
            <p:ph idx="1"/>
          </p:nvPr>
        </p:nvSpPr>
        <p:spPr>
          <a:xfrm>
            <a:off x="1251678" y="1375115"/>
            <a:ext cx="10178322" cy="499402"/>
          </a:xfrm>
        </p:spPr>
        <p:txBody>
          <a:bodyPr/>
          <a:lstStyle/>
          <a:p>
            <a:pPr marL="0" indent="0" algn="ctr">
              <a:buNone/>
            </a:pPr>
            <a:r>
              <a:rPr lang="en-US" b="1" u="sng" dirty="0"/>
              <a:t>Sounds</a:t>
            </a:r>
          </a:p>
        </p:txBody>
      </p:sp>
      <p:pic>
        <p:nvPicPr>
          <p:cNvPr id="4" name="Picture 3">
            <a:extLst>
              <a:ext uri="{FF2B5EF4-FFF2-40B4-BE49-F238E27FC236}">
                <a16:creationId xmlns:a16="http://schemas.microsoft.com/office/drawing/2014/main" id="{92BE9C0F-1698-784E-87A3-B87C88B7A242}"/>
              </a:ext>
            </a:extLst>
          </p:cNvPr>
          <p:cNvPicPr>
            <a:picLocks noChangeAspect="1"/>
          </p:cNvPicPr>
          <p:nvPr/>
        </p:nvPicPr>
        <p:blipFill>
          <a:blip r:embed="rId2"/>
          <a:stretch>
            <a:fillRect/>
          </a:stretch>
        </p:blipFill>
        <p:spPr>
          <a:xfrm>
            <a:off x="3074445" y="1874517"/>
            <a:ext cx="6852621" cy="4754880"/>
          </a:xfrm>
          <a:prstGeom prst="rect">
            <a:avLst/>
          </a:prstGeom>
        </p:spPr>
      </p:pic>
      <p:sp>
        <p:nvSpPr>
          <p:cNvPr id="6" name="TextBox 5">
            <a:extLst>
              <a:ext uri="{FF2B5EF4-FFF2-40B4-BE49-F238E27FC236}">
                <a16:creationId xmlns:a16="http://schemas.microsoft.com/office/drawing/2014/main" id="{880A13C7-6D98-7C46-B945-E97D3DE832B6}"/>
              </a:ext>
            </a:extLst>
          </p:cNvPr>
          <p:cNvSpPr txBox="1"/>
          <p:nvPr/>
        </p:nvSpPr>
        <p:spPr>
          <a:xfrm>
            <a:off x="8375904" y="382385"/>
            <a:ext cx="305409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Say the sound and do the action!</a:t>
            </a:r>
          </a:p>
        </p:txBody>
      </p:sp>
    </p:spTree>
    <p:extLst>
      <p:ext uri="{BB962C8B-B14F-4D97-AF65-F5344CB8AC3E}">
        <p14:creationId xmlns:p14="http://schemas.microsoft.com/office/powerpoint/2010/main" val="800397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97E8-6DEF-2348-A1E2-42D4B6C1FED2}"/>
              </a:ext>
            </a:extLst>
          </p:cNvPr>
          <p:cNvSpPr>
            <a:spLocks noGrp="1"/>
          </p:cNvSpPr>
          <p:nvPr>
            <p:ph type="title"/>
          </p:nvPr>
        </p:nvSpPr>
        <p:spPr/>
        <p:txBody>
          <a:bodyPr/>
          <a:lstStyle/>
          <a:p>
            <a:pPr algn="ctr"/>
            <a:r>
              <a:rPr lang="en-US" dirty="0"/>
              <a:t>REVISIT</a:t>
            </a:r>
          </a:p>
        </p:txBody>
      </p:sp>
      <p:sp>
        <p:nvSpPr>
          <p:cNvPr id="3" name="Content Placeholder 2">
            <a:extLst>
              <a:ext uri="{FF2B5EF4-FFF2-40B4-BE49-F238E27FC236}">
                <a16:creationId xmlns:a16="http://schemas.microsoft.com/office/drawing/2014/main" id="{BEEA0E59-F8AC-9B4D-83C8-0D4A9702AF43}"/>
              </a:ext>
            </a:extLst>
          </p:cNvPr>
          <p:cNvSpPr>
            <a:spLocks noGrp="1"/>
          </p:cNvSpPr>
          <p:nvPr>
            <p:ph idx="1"/>
          </p:nvPr>
        </p:nvSpPr>
        <p:spPr>
          <a:xfrm>
            <a:off x="1251678" y="1375115"/>
            <a:ext cx="10178322" cy="499402"/>
          </a:xfrm>
        </p:spPr>
        <p:txBody>
          <a:bodyPr/>
          <a:lstStyle/>
          <a:p>
            <a:pPr marL="0" indent="0" algn="ctr">
              <a:buNone/>
            </a:pPr>
            <a:r>
              <a:rPr lang="en-US" b="1" u="sng" dirty="0"/>
              <a:t>High Frequency Words</a:t>
            </a:r>
          </a:p>
        </p:txBody>
      </p:sp>
      <p:pic>
        <p:nvPicPr>
          <p:cNvPr id="5" name="Picture 4">
            <a:extLst>
              <a:ext uri="{FF2B5EF4-FFF2-40B4-BE49-F238E27FC236}">
                <a16:creationId xmlns:a16="http://schemas.microsoft.com/office/drawing/2014/main" id="{5815A536-7CDF-9E47-BEB3-1654B428143E}"/>
              </a:ext>
            </a:extLst>
          </p:cNvPr>
          <p:cNvPicPr>
            <a:picLocks noChangeAspect="1"/>
          </p:cNvPicPr>
          <p:nvPr/>
        </p:nvPicPr>
        <p:blipFill>
          <a:blip r:embed="rId2"/>
          <a:stretch>
            <a:fillRect/>
          </a:stretch>
        </p:blipFill>
        <p:spPr>
          <a:xfrm>
            <a:off x="3131338" y="1874517"/>
            <a:ext cx="6691736" cy="4645152"/>
          </a:xfrm>
          <a:prstGeom prst="rect">
            <a:avLst/>
          </a:prstGeom>
        </p:spPr>
      </p:pic>
      <p:sp>
        <p:nvSpPr>
          <p:cNvPr id="6" name="TextBox 5">
            <a:extLst>
              <a:ext uri="{FF2B5EF4-FFF2-40B4-BE49-F238E27FC236}">
                <a16:creationId xmlns:a16="http://schemas.microsoft.com/office/drawing/2014/main" id="{4F2D7E73-63F4-5148-9119-2811F91D4DDD}"/>
              </a:ext>
            </a:extLst>
          </p:cNvPr>
          <p:cNvSpPr txBox="1"/>
          <p:nvPr/>
        </p:nvSpPr>
        <p:spPr>
          <a:xfrm>
            <a:off x="8375904" y="382385"/>
            <a:ext cx="305409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Choose 5 words to </a:t>
            </a:r>
            <a:r>
              <a:rPr lang="en-US" dirty="0" err="1"/>
              <a:t>practise</a:t>
            </a:r>
            <a:r>
              <a:rPr lang="en-US" dirty="0"/>
              <a:t> reading!</a:t>
            </a:r>
          </a:p>
        </p:txBody>
      </p:sp>
    </p:spTree>
    <p:extLst>
      <p:ext uri="{BB962C8B-B14F-4D97-AF65-F5344CB8AC3E}">
        <p14:creationId xmlns:p14="http://schemas.microsoft.com/office/powerpoint/2010/main" val="620478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97E8-6DEF-2348-A1E2-42D4B6C1FED2}"/>
              </a:ext>
            </a:extLst>
          </p:cNvPr>
          <p:cNvSpPr>
            <a:spLocks noGrp="1"/>
          </p:cNvSpPr>
          <p:nvPr>
            <p:ph type="title"/>
          </p:nvPr>
        </p:nvSpPr>
        <p:spPr/>
        <p:txBody>
          <a:bodyPr/>
          <a:lstStyle/>
          <a:p>
            <a:pPr algn="ctr"/>
            <a:r>
              <a:rPr lang="en-US" dirty="0"/>
              <a:t>REVISIT</a:t>
            </a:r>
          </a:p>
        </p:txBody>
      </p:sp>
      <p:sp>
        <p:nvSpPr>
          <p:cNvPr id="3" name="Content Placeholder 2">
            <a:extLst>
              <a:ext uri="{FF2B5EF4-FFF2-40B4-BE49-F238E27FC236}">
                <a16:creationId xmlns:a16="http://schemas.microsoft.com/office/drawing/2014/main" id="{BEEA0E59-F8AC-9B4D-83C8-0D4A9702AF43}"/>
              </a:ext>
            </a:extLst>
          </p:cNvPr>
          <p:cNvSpPr>
            <a:spLocks noGrp="1"/>
          </p:cNvSpPr>
          <p:nvPr>
            <p:ph idx="1"/>
          </p:nvPr>
        </p:nvSpPr>
        <p:spPr>
          <a:xfrm>
            <a:off x="1251678" y="1375115"/>
            <a:ext cx="10178322" cy="499402"/>
          </a:xfrm>
        </p:spPr>
        <p:txBody>
          <a:bodyPr/>
          <a:lstStyle/>
          <a:p>
            <a:pPr marL="0" indent="0" algn="ctr">
              <a:buNone/>
            </a:pPr>
            <a:r>
              <a:rPr lang="en-US" b="1" u="sng" dirty="0"/>
              <a:t>High Frequency Words</a:t>
            </a:r>
          </a:p>
        </p:txBody>
      </p:sp>
      <p:sp>
        <p:nvSpPr>
          <p:cNvPr id="6" name="TextBox 5">
            <a:extLst>
              <a:ext uri="{FF2B5EF4-FFF2-40B4-BE49-F238E27FC236}">
                <a16:creationId xmlns:a16="http://schemas.microsoft.com/office/drawing/2014/main" id="{4F2D7E73-63F4-5148-9119-2811F91D4DDD}"/>
              </a:ext>
            </a:extLst>
          </p:cNvPr>
          <p:cNvSpPr txBox="1"/>
          <p:nvPr/>
        </p:nvSpPr>
        <p:spPr>
          <a:xfrm>
            <a:off x="8375904" y="382385"/>
            <a:ext cx="305409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Choose 5 words to </a:t>
            </a:r>
            <a:r>
              <a:rPr lang="en-US" dirty="0" err="1"/>
              <a:t>practise</a:t>
            </a:r>
            <a:r>
              <a:rPr lang="en-US" dirty="0"/>
              <a:t> reading!</a:t>
            </a:r>
          </a:p>
        </p:txBody>
      </p:sp>
      <p:pic>
        <p:nvPicPr>
          <p:cNvPr id="4" name="Picture 3">
            <a:extLst>
              <a:ext uri="{FF2B5EF4-FFF2-40B4-BE49-F238E27FC236}">
                <a16:creationId xmlns:a16="http://schemas.microsoft.com/office/drawing/2014/main" id="{8CBCC9E1-DF8E-4E45-8A2E-3D65EB9FE549}"/>
              </a:ext>
            </a:extLst>
          </p:cNvPr>
          <p:cNvPicPr>
            <a:picLocks noChangeAspect="1"/>
          </p:cNvPicPr>
          <p:nvPr/>
        </p:nvPicPr>
        <p:blipFill>
          <a:blip r:embed="rId2"/>
          <a:stretch>
            <a:fillRect/>
          </a:stretch>
        </p:blipFill>
        <p:spPr>
          <a:xfrm>
            <a:off x="3039359" y="1874517"/>
            <a:ext cx="6863593" cy="4702832"/>
          </a:xfrm>
          <a:prstGeom prst="rect">
            <a:avLst/>
          </a:prstGeom>
        </p:spPr>
      </p:pic>
    </p:spTree>
    <p:extLst>
      <p:ext uri="{BB962C8B-B14F-4D97-AF65-F5344CB8AC3E}">
        <p14:creationId xmlns:p14="http://schemas.microsoft.com/office/powerpoint/2010/main" val="244033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97E8-6DEF-2348-A1E2-42D4B6C1FED2}"/>
              </a:ext>
            </a:extLst>
          </p:cNvPr>
          <p:cNvSpPr>
            <a:spLocks noGrp="1"/>
          </p:cNvSpPr>
          <p:nvPr>
            <p:ph type="title"/>
          </p:nvPr>
        </p:nvSpPr>
        <p:spPr/>
        <p:txBody>
          <a:bodyPr/>
          <a:lstStyle/>
          <a:p>
            <a:pPr algn="ctr"/>
            <a:r>
              <a:rPr lang="en-US" dirty="0"/>
              <a:t>REVISIT</a:t>
            </a:r>
          </a:p>
        </p:txBody>
      </p:sp>
      <p:sp>
        <p:nvSpPr>
          <p:cNvPr id="3" name="Content Placeholder 2">
            <a:extLst>
              <a:ext uri="{FF2B5EF4-FFF2-40B4-BE49-F238E27FC236}">
                <a16:creationId xmlns:a16="http://schemas.microsoft.com/office/drawing/2014/main" id="{BEEA0E59-F8AC-9B4D-83C8-0D4A9702AF43}"/>
              </a:ext>
            </a:extLst>
          </p:cNvPr>
          <p:cNvSpPr>
            <a:spLocks noGrp="1"/>
          </p:cNvSpPr>
          <p:nvPr>
            <p:ph idx="1"/>
          </p:nvPr>
        </p:nvSpPr>
        <p:spPr>
          <a:xfrm>
            <a:off x="1251678" y="1375115"/>
            <a:ext cx="10178322" cy="499402"/>
          </a:xfrm>
        </p:spPr>
        <p:txBody>
          <a:bodyPr/>
          <a:lstStyle/>
          <a:p>
            <a:pPr marL="0" indent="0" algn="ctr">
              <a:buNone/>
            </a:pPr>
            <a:r>
              <a:rPr lang="en-US" b="1" u="sng" dirty="0"/>
              <a:t>Tricky Words!</a:t>
            </a:r>
          </a:p>
        </p:txBody>
      </p:sp>
      <p:sp>
        <p:nvSpPr>
          <p:cNvPr id="6" name="TextBox 5">
            <a:extLst>
              <a:ext uri="{FF2B5EF4-FFF2-40B4-BE49-F238E27FC236}">
                <a16:creationId xmlns:a16="http://schemas.microsoft.com/office/drawing/2014/main" id="{14CD0BF8-9B6E-A745-9668-F963F118F749}"/>
              </a:ext>
            </a:extLst>
          </p:cNvPr>
          <p:cNvSpPr txBox="1"/>
          <p:nvPr/>
        </p:nvSpPr>
        <p:spPr>
          <a:xfrm>
            <a:off x="1532237" y="2215304"/>
            <a:ext cx="9724767" cy="3139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Warm yourselves up with your tricky words by watching the following YouTube clip – it’s a catchy song about the phase 3 tricky words.</a:t>
            </a:r>
          </a:p>
          <a:p>
            <a:endParaRPr lang="en-US" dirty="0">
              <a:solidFill>
                <a:srgbClr val="FF0000"/>
              </a:solidFill>
            </a:endParaRPr>
          </a:p>
          <a:p>
            <a:r>
              <a:rPr lang="en-US" dirty="0">
                <a:solidFill>
                  <a:srgbClr val="FF0000"/>
                </a:solidFill>
              </a:rPr>
              <a:t> </a:t>
            </a:r>
            <a:r>
              <a:rPr lang="en-US" dirty="0">
                <a:solidFill>
                  <a:srgbClr val="FF0000"/>
                </a:solidFill>
                <a:hlinkClick r:id="rId2">
                  <a:extLst>
                    <a:ext uri="{A12FA001-AC4F-418D-AE19-62706E023703}">
                      <ahyp:hlinkClr xmlns:ahyp="http://schemas.microsoft.com/office/drawing/2018/hyperlinkcolor" val="tx"/>
                    </a:ext>
                  </a:extLst>
                </a:hlinkClick>
              </a:rPr>
              <a:t>https://www.youtube.com/watch?v=R087lYrRpgY</a:t>
            </a:r>
            <a:r>
              <a:rPr lang="en-US" dirty="0">
                <a:solidFill>
                  <a:srgbClr val="FF0000"/>
                </a:solidFill>
              </a:rPr>
              <a:t> </a:t>
            </a:r>
          </a:p>
          <a:p>
            <a:endParaRPr lang="en-US" dirty="0">
              <a:solidFill>
                <a:srgbClr val="FF0000"/>
              </a:solidFill>
            </a:endParaRPr>
          </a:p>
          <a:p>
            <a:r>
              <a:rPr lang="en-US" dirty="0"/>
              <a:t>Now let’s try learning some phase 4 tricky words!  Watch the following YouTube clip – it’s a catchy song about some of the phase 4 tricky words.</a:t>
            </a:r>
          </a:p>
          <a:p>
            <a:endParaRPr lang="en-US" dirty="0"/>
          </a:p>
          <a:p>
            <a:r>
              <a:rPr lang="en-US" dirty="0">
                <a:solidFill>
                  <a:srgbClr val="FF0000"/>
                </a:solidFill>
                <a:hlinkClick r:id="rId3">
                  <a:extLst>
                    <a:ext uri="{A12FA001-AC4F-418D-AE19-62706E023703}">
                      <ahyp:hlinkClr xmlns:ahyp="http://schemas.microsoft.com/office/drawing/2018/hyperlinkcolor" val="tx"/>
                    </a:ext>
                  </a:extLst>
                </a:hlinkClick>
              </a:rPr>
              <a:t>https://www.youtube.com/watch?v=3NOzgR1ANc4</a:t>
            </a:r>
            <a:r>
              <a:rPr lang="en-US" dirty="0">
                <a:solidFill>
                  <a:srgbClr val="FF0000"/>
                </a:solidFill>
              </a:rPr>
              <a:t> </a:t>
            </a:r>
          </a:p>
          <a:p>
            <a:endParaRPr lang="en-US" dirty="0"/>
          </a:p>
          <a:p>
            <a:endParaRPr lang="en-US" dirty="0">
              <a:solidFill>
                <a:srgbClr val="FF0000"/>
              </a:solidFill>
            </a:endParaRPr>
          </a:p>
        </p:txBody>
      </p:sp>
    </p:spTree>
    <p:extLst>
      <p:ext uri="{BB962C8B-B14F-4D97-AF65-F5344CB8AC3E}">
        <p14:creationId xmlns:p14="http://schemas.microsoft.com/office/powerpoint/2010/main" val="113566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97E8-6DEF-2348-A1E2-42D4B6C1FED2}"/>
              </a:ext>
            </a:extLst>
          </p:cNvPr>
          <p:cNvSpPr>
            <a:spLocks noGrp="1"/>
          </p:cNvSpPr>
          <p:nvPr>
            <p:ph type="title"/>
          </p:nvPr>
        </p:nvSpPr>
        <p:spPr/>
        <p:txBody>
          <a:bodyPr/>
          <a:lstStyle/>
          <a:p>
            <a:pPr algn="ctr"/>
            <a:r>
              <a:rPr lang="en-US" dirty="0" err="1"/>
              <a:t>Practise</a:t>
            </a:r>
            <a:r>
              <a:rPr lang="en-US" dirty="0"/>
              <a:t> - spelling</a:t>
            </a:r>
          </a:p>
        </p:txBody>
      </p:sp>
      <p:sp>
        <p:nvSpPr>
          <p:cNvPr id="7" name="TextBox 6">
            <a:extLst>
              <a:ext uri="{FF2B5EF4-FFF2-40B4-BE49-F238E27FC236}">
                <a16:creationId xmlns:a16="http://schemas.microsoft.com/office/drawing/2014/main" id="{AC7AD590-CA58-3843-9D8E-5E5240E7E108}"/>
              </a:ext>
            </a:extLst>
          </p:cNvPr>
          <p:cNvSpPr txBox="1"/>
          <p:nvPr/>
        </p:nvSpPr>
        <p:spPr>
          <a:xfrm>
            <a:off x="1507524" y="1771318"/>
            <a:ext cx="8179783" cy="1538883"/>
          </a:xfrm>
          <a:prstGeom prst="rect">
            <a:avLst/>
          </a:prstGeom>
          <a:noFill/>
        </p:spPr>
        <p:txBody>
          <a:bodyPr wrap="square" rtlCol="0">
            <a:spAutoFit/>
          </a:bodyPr>
          <a:lstStyle/>
          <a:p>
            <a:r>
              <a:rPr lang="en-US" sz="2800" dirty="0">
                <a:latin typeface="Comic Sans MS" panose="030F0902030302020204" pitchFamily="66" charset="0"/>
              </a:rPr>
              <a:t>Please </a:t>
            </a:r>
            <a:r>
              <a:rPr lang="en-US" sz="2800" dirty="0" err="1">
                <a:latin typeface="Comic Sans MS" panose="030F0902030302020204" pitchFamily="66" charset="0"/>
              </a:rPr>
              <a:t>practise</a:t>
            </a:r>
            <a:r>
              <a:rPr lang="en-US" sz="2800" dirty="0">
                <a:latin typeface="Comic Sans MS" panose="030F0902030302020204" pitchFamily="66" charset="0"/>
              </a:rPr>
              <a:t> spelling the tricky words:</a:t>
            </a:r>
          </a:p>
          <a:p>
            <a:r>
              <a:rPr lang="en-US" sz="6600" dirty="0">
                <a:solidFill>
                  <a:srgbClr val="FF0000"/>
                </a:solidFill>
                <a:latin typeface="Comic Sans MS" panose="030F0902030302020204" pitchFamily="66" charset="0"/>
              </a:rPr>
              <a:t>they       are        all</a:t>
            </a:r>
          </a:p>
        </p:txBody>
      </p:sp>
      <p:sp>
        <p:nvSpPr>
          <p:cNvPr id="9" name="TextBox 8">
            <a:extLst>
              <a:ext uri="{FF2B5EF4-FFF2-40B4-BE49-F238E27FC236}">
                <a16:creationId xmlns:a16="http://schemas.microsoft.com/office/drawing/2014/main" id="{3F83B457-391D-C245-9709-A8E8B349035F}"/>
              </a:ext>
            </a:extLst>
          </p:cNvPr>
          <p:cNvSpPr txBox="1"/>
          <p:nvPr/>
        </p:nvSpPr>
        <p:spPr>
          <a:xfrm>
            <a:off x="9687307" y="382385"/>
            <a:ext cx="2143777"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Remember the start point of the letter so that you can form it correctly</a:t>
            </a:r>
          </a:p>
        </p:txBody>
      </p:sp>
      <p:sp>
        <p:nvSpPr>
          <p:cNvPr id="14" name="TextBox 13">
            <a:extLst>
              <a:ext uri="{FF2B5EF4-FFF2-40B4-BE49-F238E27FC236}">
                <a16:creationId xmlns:a16="http://schemas.microsoft.com/office/drawing/2014/main" id="{AD0D858B-5677-4B4C-96C8-028C9A2091BD}"/>
              </a:ext>
            </a:extLst>
          </p:cNvPr>
          <p:cNvSpPr txBox="1"/>
          <p:nvPr/>
        </p:nvSpPr>
        <p:spPr>
          <a:xfrm>
            <a:off x="3955790" y="4114358"/>
            <a:ext cx="4362230" cy="646331"/>
          </a:xfrm>
          <a:prstGeom prst="rect">
            <a:avLst/>
          </a:prstGeom>
          <a:noFill/>
        </p:spPr>
        <p:txBody>
          <a:bodyPr wrap="square" rtlCol="0">
            <a:spAutoFit/>
          </a:bodyPr>
          <a:lstStyle/>
          <a:p>
            <a:r>
              <a:rPr lang="en-US" dirty="0"/>
              <a:t>You can choose how you write it – pens and paper, chalks outside, whiteboard, pencils etc.</a:t>
            </a:r>
          </a:p>
        </p:txBody>
      </p:sp>
    </p:spTree>
    <p:extLst>
      <p:ext uri="{BB962C8B-B14F-4D97-AF65-F5344CB8AC3E}">
        <p14:creationId xmlns:p14="http://schemas.microsoft.com/office/powerpoint/2010/main" val="253394436"/>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{C1D10F07-C0F2-D84C-A62C-B91BFFDFFF01}tf10001071</Template>
  <TotalTime>251</TotalTime>
  <Words>296</Words>
  <Application>Microsoft Macintosh PowerPoint</Application>
  <PresentationFormat>Widescreen</PresentationFormat>
  <Paragraphs>38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Comic Sans MS</vt:lpstr>
      <vt:lpstr>Gill Sans MT</vt:lpstr>
      <vt:lpstr>Impact</vt:lpstr>
      <vt:lpstr>Badge</vt:lpstr>
      <vt:lpstr>Phonics </vt:lpstr>
      <vt:lpstr>Revisit    teach    practise   apply</vt:lpstr>
      <vt:lpstr>REVISIT</vt:lpstr>
      <vt:lpstr>REVISIT</vt:lpstr>
      <vt:lpstr>REVISIT</vt:lpstr>
      <vt:lpstr>REVISIT</vt:lpstr>
      <vt:lpstr>REVISIT</vt:lpstr>
      <vt:lpstr>REVISIT</vt:lpstr>
      <vt:lpstr>Practise - spelling</vt:lpstr>
      <vt:lpstr>apply - reading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dc:title>
  <dc:creator>abi x miskowicz</dc:creator>
  <cp:lastModifiedBy>abi x miskowicz</cp:lastModifiedBy>
  <cp:revision>39</cp:revision>
  <dcterms:created xsi:type="dcterms:W3CDTF">2020-03-23T09:39:06Z</dcterms:created>
  <dcterms:modified xsi:type="dcterms:W3CDTF">2020-06-02T13:03:14Z</dcterms:modified>
</cp:coreProperties>
</file>