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264F87-C380-4494-AF5E-218856E6A80A}"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46332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264F87-C380-4494-AF5E-218856E6A80A}"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136999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264F87-C380-4494-AF5E-218856E6A80A}"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4267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264F87-C380-4494-AF5E-218856E6A80A}"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374343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64F87-C380-4494-AF5E-218856E6A80A}"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151749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264F87-C380-4494-AF5E-218856E6A80A}"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94798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264F87-C380-4494-AF5E-218856E6A80A}"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275669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264F87-C380-4494-AF5E-218856E6A80A}"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68583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64F87-C380-4494-AF5E-218856E6A80A}"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115864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4F87-C380-4494-AF5E-218856E6A80A}"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216471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64F87-C380-4494-AF5E-218856E6A80A}"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93B10-A6C3-4562-8DAB-23079953C3D1}" type="slidenum">
              <a:rPr lang="en-GB" smtClean="0"/>
              <a:t>‹#›</a:t>
            </a:fld>
            <a:endParaRPr lang="en-GB"/>
          </a:p>
        </p:txBody>
      </p:sp>
    </p:spTree>
    <p:extLst>
      <p:ext uri="{BB962C8B-B14F-4D97-AF65-F5344CB8AC3E}">
        <p14:creationId xmlns:p14="http://schemas.microsoft.com/office/powerpoint/2010/main" val="111111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64F87-C380-4494-AF5E-218856E6A80A}" type="datetimeFigureOut">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93B10-A6C3-4562-8DAB-23079953C3D1}" type="slidenum">
              <a:rPr lang="en-GB" smtClean="0"/>
              <a:t>‹#›</a:t>
            </a:fld>
            <a:endParaRPr lang="en-GB"/>
          </a:p>
        </p:txBody>
      </p:sp>
    </p:spTree>
    <p:extLst>
      <p:ext uri="{BB962C8B-B14F-4D97-AF65-F5344CB8AC3E}">
        <p14:creationId xmlns:p14="http://schemas.microsoft.com/office/powerpoint/2010/main" val="3423340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bitesize/clips/z44g9j6" TargetMode="External"/><Relationship Id="rId2" Type="http://schemas.openxmlformats.org/officeDocument/2006/relationships/hyperlink" Target="https://www.bbc.co.uk/bitesize/topics/z6882hv/articles/z9fkwm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tgeokids.com/uk/" TargetMode="External"/><Relationship Id="rId2" Type="http://schemas.openxmlformats.org/officeDocument/2006/relationships/hyperlink" Target="https://www.bbc.co.uk/bitesize/clips/z44g9j6" TargetMode="External"/><Relationship Id="rId1" Type="http://schemas.openxmlformats.org/officeDocument/2006/relationships/slideLayout" Target="../slideLayouts/slideLayout2.xml"/><Relationship Id="rId5" Type="http://schemas.openxmlformats.org/officeDocument/2006/relationships/hyperlink" Target="http://ypte.org.uk/factsheets/minibeasts/what-is-a-minibeast?gclid=Cj0KCQjw2PP1BRCiARIsAEqv-pRbn32DRYGatN0v2TDgzQaWH4WXmeXoE9CAsSFZzIpmwVe9KPl36_EaAiWlEALw_wcB" TargetMode="External"/><Relationship Id="rId4" Type="http://schemas.openxmlformats.org/officeDocument/2006/relationships/hyperlink" Target="https://explorify.wellcome.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4545" y="1122363"/>
            <a:ext cx="11900079" cy="2387600"/>
          </a:xfrm>
        </p:spPr>
        <p:txBody>
          <a:bodyPr>
            <a:normAutofit fontScale="90000"/>
          </a:bodyPr>
          <a:lstStyle/>
          <a:p>
            <a:r>
              <a:rPr lang="en-GB" b="1" dirty="0" smtClean="0">
                <a:latin typeface="Century Gothic" panose="020B0502020202020204" pitchFamily="34" charset="0"/>
              </a:rPr>
              <a:t>Subject</a:t>
            </a:r>
            <a:r>
              <a:rPr lang="en-GB" b="1" smtClean="0">
                <a:latin typeface="Century Gothic" panose="020B0502020202020204" pitchFamily="34" charset="0"/>
              </a:rPr>
              <a:t>: English</a:t>
            </a:r>
            <a:r>
              <a:rPr lang="en-GB" dirty="0" smtClean="0">
                <a:latin typeface="Century Gothic" panose="020B0502020202020204" pitchFamily="34" charset="0"/>
              </a:rPr>
              <a:t/>
            </a:r>
            <a:br>
              <a:rPr lang="en-GB" dirty="0" smtClean="0">
                <a:latin typeface="Century Gothic" panose="020B0502020202020204" pitchFamily="34" charset="0"/>
              </a:rPr>
            </a:br>
            <a:r>
              <a:rPr lang="en-GB" b="1" dirty="0" smtClean="0">
                <a:latin typeface="Century Gothic" panose="020B0502020202020204" pitchFamily="34" charset="0"/>
              </a:rPr>
              <a:t>Year </a:t>
            </a:r>
            <a:r>
              <a:rPr lang="en-GB" b="1" smtClean="0">
                <a:latin typeface="Century Gothic" panose="020B0502020202020204" pitchFamily="34" charset="0"/>
              </a:rPr>
              <a:t>Group</a:t>
            </a:r>
            <a:r>
              <a:rPr lang="en-GB" b="1" smtClean="0">
                <a:latin typeface="Century Gothic" panose="020B0502020202020204" pitchFamily="34" charset="0"/>
              </a:rPr>
              <a:t>: 2</a:t>
            </a:r>
            <a:r>
              <a:rPr lang="en-GB" dirty="0" smtClean="0">
                <a:latin typeface="Century Gothic" panose="020B0502020202020204" pitchFamily="34" charset="0"/>
              </a:rPr>
              <a:t/>
            </a:r>
            <a:br>
              <a:rPr lang="en-GB" dirty="0" smtClean="0">
                <a:latin typeface="Century Gothic" panose="020B0502020202020204" pitchFamily="34" charset="0"/>
              </a:rPr>
            </a:br>
            <a:r>
              <a:rPr lang="en-GB" b="1" dirty="0" smtClean="0">
                <a:latin typeface="Century Gothic" panose="020B0502020202020204" pitchFamily="34" charset="0"/>
              </a:rPr>
              <a:t>Week </a:t>
            </a:r>
            <a:r>
              <a:rPr lang="en-GB" b="1" smtClean="0">
                <a:latin typeface="Century Gothic" panose="020B0502020202020204" pitchFamily="34" charset="0"/>
              </a:rPr>
              <a:t>Commencing</a:t>
            </a:r>
            <a:r>
              <a:rPr lang="en-GB" b="1" smtClean="0">
                <a:latin typeface="Century Gothic" panose="020B0502020202020204" pitchFamily="34" charset="0"/>
              </a:rPr>
              <a:t>: 8</a:t>
            </a:r>
            <a:r>
              <a:rPr lang="en-GB" b="1" baseline="30000" smtClean="0">
                <a:latin typeface="Century Gothic" panose="020B0502020202020204" pitchFamily="34" charset="0"/>
              </a:rPr>
              <a:t>th</a:t>
            </a:r>
            <a:r>
              <a:rPr lang="en-GB" b="1" smtClean="0">
                <a:latin typeface="Century Gothic" panose="020B0502020202020204" pitchFamily="34" charset="0"/>
              </a:rPr>
              <a:t> June</a:t>
            </a:r>
            <a:endParaRPr lang="en-GB" dirty="0">
              <a:latin typeface="Century Gothic" panose="020B0502020202020204" pitchFamily="34" charset="0"/>
            </a:endParaRPr>
          </a:p>
        </p:txBody>
      </p:sp>
      <p:pic>
        <p:nvPicPr>
          <p:cNvPr id="1026" name="Picture 2" descr="Bridge School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4640" y="3810848"/>
            <a:ext cx="1902719" cy="190271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684135" y="5550794"/>
            <a:ext cx="5370489" cy="1200329"/>
          </a:xfrm>
          <a:prstGeom prst="rect">
            <a:avLst/>
          </a:prstGeom>
          <a:noFill/>
        </p:spPr>
        <p:txBody>
          <a:bodyPr wrap="square" rtlCol="0">
            <a:spAutoFit/>
          </a:bodyPr>
          <a:lstStyle/>
          <a:p>
            <a:r>
              <a:rPr lang="en-GB" dirty="0" smtClean="0"/>
              <a:t>For subject information, games and activities to support this planning, please also look on the ‘Help your child with English’ document saved on the class page.</a:t>
            </a:r>
            <a:endParaRPr lang="en-GB" dirty="0"/>
          </a:p>
        </p:txBody>
      </p:sp>
    </p:spTree>
    <p:extLst>
      <p:ext uri="{BB962C8B-B14F-4D97-AF65-F5344CB8AC3E}">
        <p14:creationId xmlns:p14="http://schemas.microsoft.com/office/powerpoint/2010/main" val="235092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0251" y="365125"/>
            <a:ext cx="11668835" cy="1325563"/>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u="sng" smtClean="0">
                <a:latin typeface="Century Gothic" panose="020B0502020202020204" pitchFamily="34" charset="0"/>
              </a:rPr>
              <a:t/>
            </a:r>
            <a:br>
              <a:rPr lang="en-GB" b="1" u="sng" smtClean="0">
                <a:latin typeface="Century Gothic" panose="020B0502020202020204" pitchFamily="34" charset="0"/>
              </a:rPr>
            </a:br>
            <a:r>
              <a:rPr lang="en-GB" b="1" u="sng" smtClean="0">
                <a:latin typeface="Century Gothic" panose="020B0502020202020204" pitchFamily="34" charset="0"/>
              </a:rPr>
              <a:t>Date: Monday 8</a:t>
            </a:r>
            <a:r>
              <a:rPr lang="en-GB" b="1" u="sng" baseline="30000" smtClean="0">
                <a:latin typeface="Century Gothic" panose="020B0502020202020204" pitchFamily="34" charset="0"/>
              </a:rPr>
              <a:t>th</a:t>
            </a:r>
            <a:r>
              <a:rPr lang="en-GB" b="1" u="sng" smtClean="0">
                <a:latin typeface="Century Gothic" panose="020B0502020202020204" pitchFamily="34" charset="0"/>
              </a:rPr>
              <a:t> June 2020</a:t>
            </a:r>
            <a:br>
              <a:rPr lang="en-GB" b="1" u="sng" smtClean="0">
                <a:latin typeface="Century Gothic" panose="020B0502020202020204" pitchFamily="34" charset="0"/>
              </a:rPr>
            </a:br>
            <a:r>
              <a:rPr lang="en-GB" b="1" u="sng" smtClean="0">
                <a:latin typeface="Century Gothic" panose="020B0502020202020204" pitchFamily="34" charset="0"/>
              </a:rPr>
              <a:t>Lesson Objective: </a:t>
            </a:r>
            <a:r>
              <a:rPr lang="en-GB" sz="2700" smtClean="0">
                <a:latin typeface="Century Gothic" panose="020B0502020202020204" pitchFamily="34" charset="0"/>
              </a:rPr>
              <a:t>To </a:t>
            </a:r>
            <a:r>
              <a:rPr lang="en-GB" sz="2700" smtClean="0"/>
              <a:t> </a:t>
            </a:r>
            <a:r>
              <a:rPr lang="en-GB" sz="2700" smtClean="0">
                <a:latin typeface="Century Gothic" charset="0"/>
                <a:ea typeface="Century Gothic" charset="0"/>
                <a:cs typeface="Century Gothic" charset="0"/>
              </a:rPr>
              <a:t>identify and name a variety of plants and animals in their habitats, including micro-habitats </a:t>
            </a:r>
            <a:r>
              <a:rPr lang="en-GB" smtClean="0"/>
              <a:t/>
            </a:r>
            <a:br>
              <a:rPr lang="en-GB" smtClean="0"/>
            </a:br>
            <a:endParaRPr lang="en-GB" b="1" u="sng" dirty="0">
              <a:latin typeface="Century Gothic" panose="020B0502020202020204" pitchFamily="34" charset="0"/>
            </a:endParaRPr>
          </a:p>
        </p:txBody>
      </p:sp>
      <p:sp>
        <p:nvSpPr>
          <p:cNvPr id="5" name="Content Placeholder 2"/>
          <p:cNvSpPr txBox="1">
            <a:spLocks/>
          </p:cNvSpPr>
          <p:nvPr/>
        </p:nvSpPr>
        <p:spPr>
          <a:xfrm>
            <a:off x="390646" y="1825625"/>
            <a:ext cx="10515600" cy="435133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smtClean="0">
                <a:latin typeface="Century Gothic" panose="020B0502020202020204" pitchFamily="34" charset="0"/>
              </a:rPr>
              <a:t>Activity:</a:t>
            </a:r>
          </a:p>
          <a:p>
            <a:r>
              <a:rPr lang="en-GB" sz="1600" smtClean="0">
                <a:latin typeface="Century Gothic" panose="020B0502020202020204" pitchFamily="34" charset="0"/>
              </a:rPr>
              <a:t>Last week you did a brilliant job at exploring Minibeats and used your science and IT skills, to create some insightful research. From this you created amazing diagrams filled with interesting facts! </a:t>
            </a:r>
          </a:p>
          <a:p>
            <a:r>
              <a:rPr lang="en-GB" sz="1600" smtClean="0">
                <a:latin typeface="Century Gothic" panose="020B0502020202020204" pitchFamily="34" charset="0"/>
              </a:rPr>
              <a:t>This week you are going to create your very own </a:t>
            </a:r>
            <a:r>
              <a:rPr lang="en-GB" sz="1600" b="1" u="sng" smtClean="0">
                <a:latin typeface="Century Gothic" panose="020B0502020202020204" pitchFamily="34" charset="0"/>
              </a:rPr>
              <a:t>Minibeast fact booklet. </a:t>
            </a:r>
            <a:r>
              <a:rPr lang="en-GB" sz="1600" smtClean="0">
                <a:latin typeface="Century Gothic" panose="020B0502020202020204" pitchFamily="34" charset="0"/>
              </a:rPr>
              <a:t>The booklet will be made up of all the interesting facts you have gathered so far. You will need to think about a front cover, introduction, what 3 minibeasts you will discuss and provide facts for and then what pictures you will draw to add detail and make your booklet stand out. </a:t>
            </a:r>
          </a:p>
          <a:p>
            <a:r>
              <a:rPr lang="en-GB" sz="1600" smtClean="0">
                <a:latin typeface="Century Gothic" panose="020B0502020202020204" pitchFamily="34" charset="0"/>
              </a:rPr>
              <a:t>So</a:t>
            </a:r>
            <a:r>
              <a:rPr lang="mr-IN" sz="1600" smtClean="0">
                <a:latin typeface="Century Gothic" panose="020B0502020202020204" pitchFamily="34" charset="0"/>
              </a:rPr>
              <a:t>…</a:t>
            </a:r>
            <a:r>
              <a:rPr lang="en-GB" sz="1600" smtClean="0">
                <a:latin typeface="Century Gothic" panose="020B0502020202020204" pitchFamily="34" charset="0"/>
              </a:rPr>
              <a:t> </a:t>
            </a:r>
          </a:p>
          <a:p>
            <a:r>
              <a:rPr lang="en-GB" sz="1600" smtClean="0">
                <a:latin typeface="Century Gothic" panose="020B0502020202020204" pitchFamily="34" charset="0"/>
              </a:rPr>
              <a:t>Today you will create your front cover. Ask an adult or learning buddy to help you make your booklet out of paper </a:t>
            </a:r>
            <a:r>
              <a:rPr lang="mr-IN" sz="1600" smtClean="0">
                <a:latin typeface="Century Gothic" panose="020B0502020202020204" pitchFamily="34" charset="0"/>
              </a:rPr>
              <a:t>–</a:t>
            </a:r>
            <a:r>
              <a:rPr lang="en-GB" sz="1600" smtClean="0">
                <a:latin typeface="Century Gothic" panose="020B0502020202020204" pitchFamily="34" charset="0"/>
              </a:rPr>
              <a:t> You can decided whether you want it to be Portrait or Landscape and how many pages it will need. </a:t>
            </a:r>
          </a:p>
          <a:p>
            <a:endParaRPr lang="en-GB" sz="1600" smtClean="0">
              <a:latin typeface="Century Gothic" panose="020B0502020202020204" pitchFamily="34" charset="0"/>
            </a:endParaRPr>
          </a:p>
          <a:p>
            <a:r>
              <a:rPr lang="en-GB" sz="1600" smtClean="0">
                <a:latin typeface="Century Gothic" panose="020B0502020202020204" pitchFamily="34" charset="0"/>
              </a:rPr>
              <a:t>Things your front cover will need: </a:t>
            </a:r>
          </a:p>
          <a:p>
            <a:r>
              <a:rPr lang="en-GB" sz="1600" smtClean="0">
                <a:latin typeface="Century Gothic" panose="020B0502020202020204" pitchFamily="34" charset="0"/>
              </a:rPr>
              <a:t>Title </a:t>
            </a:r>
          </a:p>
          <a:p>
            <a:r>
              <a:rPr lang="en-GB" sz="1600" smtClean="0">
                <a:latin typeface="Century Gothic" panose="020B0502020202020204" pitchFamily="34" charset="0"/>
              </a:rPr>
              <a:t>Who it is by</a:t>
            </a:r>
            <a:r>
              <a:rPr lang="mr-IN" sz="1600" smtClean="0">
                <a:latin typeface="Century Gothic" panose="020B0502020202020204" pitchFamily="34" charset="0"/>
              </a:rPr>
              <a:t>…</a:t>
            </a:r>
            <a:endParaRPr lang="en-GB" sz="1600" smtClean="0">
              <a:latin typeface="Century Gothic" panose="020B0502020202020204" pitchFamily="34" charset="0"/>
            </a:endParaRPr>
          </a:p>
          <a:p>
            <a:r>
              <a:rPr lang="en-GB" sz="1600" smtClean="0">
                <a:latin typeface="Century Gothic" panose="020B0502020202020204" pitchFamily="34" charset="0"/>
              </a:rPr>
              <a:t>Interesting Picture to attract the reader. </a:t>
            </a:r>
            <a:endParaRPr lang="en-GB" sz="1600" dirty="0">
              <a:latin typeface="Century Gothic" panose="020B0502020202020204" pitchFamily="34" charset="0"/>
            </a:endParaRPr>
          </a:p>
        </p:txBody>
      </p:sp>
      <p:pic>
        <p:nvPicPr>
          <p:cNvPr id="6" name="Picture 5"/>
          <p:cNvPicPr>
            <a:picLocks noChangeAspect="1"/>
          </p:cNvPicPr>
          <p:nvPr/>
        </p:nvPicPr>
        <p:blipFill rotWithShape="1">
          <a:blip r:embed="rId2"/>
          <a:srcRect l="26858" t="3176" r="31645"/>
          <a:stretch/>
        </p:blipFill>
        <p:spPr>
          <a:xfrm>
            <a:off x="9016312" y="4500717"/>
            <a:ext cx="1889934" cy="2204879"/>
          </a:xfrm>
          <a:prstGeom prst="rect">
            <a:avLst/>
          </a:prstGeom>
        </p:spPr>
      </p:pic>
    </p:spTree>
    <p:extLst>
      <p:ext uri="{BB962C8B-B14F-4D97-AF65-F5344CB8AC3E}">
        <p14:creationId xmlns:p14="http://schemas.microsoft.com/office/powerpoint/2010/main" val="206732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0251" y="133113"/>
            <a:ext cx="11668835" cy="1325563"/>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u="sng" smtClean="0">
                <a:latin typeface="Century Gothic" panose="020B0502020202020204" pitchFamily="34" charset="0"/>
              </a:rPr>
              <a:t/>
            </a:r>
            <a:br>
              <a:rPr lang="en-GB" b="1" u="sng" smtClean="0">
                <a:latin typeface="Century Gothic" panose="020B0502020202020204" pitchFamily="34" charset="0"/>
              </a:rPr>
            </a:br>
            <a:r>
              <a:rPr lang="en-GB" sz="2700" b="1" u="sng" smtClean="0">
                <a:latin typeface="Century Gothic" panose="020B0502020202020204" pitchFamily="34" charset="0"/>
              </a:rPr>
              <a:t>Date: Tuesday 9</a:t>
            </a:r>
            <a:r>
              <a:rPr lang="en-GB" sz="2700" b="1" u="sng" baseline="30000" smtClean="0">
                <a:latin typeface="Century Gothic" panose="020B0502020202020204" pitchFamily="34" charset="0"/>
              </a:rPr>
              <a:t>th</a:t>
            </a:r>
            <a:r>
              <a:rPr lang="en-GB" sz="2700" b="1" u="sng" smtClean="0">
                <a:latin typeface="Century Gothic" panose="020B0502020202020204" pitchFamily="34" charset="0"/>
              </a:rPr>
              <a:t> June 2020</a:t>
            </a:r>
            <a:br>
              <a:rPr lang="en-GB" sz="2700" b="1" u="sng" smtClean="0">
                <a:latin typeface="Century Gothic" panose="020B0502020202020204" pitchFamily="34" charset="0"/>
              </a:rPr>
            </a:br>
            <a:r>
              <a:rPr lang="en-GB" sz="2700" b="1" u="sng" smtClean="0">
                <a:latin typeface="Century Gothic" panose="020B0502020202020204" pitchFamily="34" charset="0"/>
              </a:rPr>
              <a:t>Lesson Objective: </a:t>
            </a:r>
            <a:r>
              <a:rPr lang="en-GB" sz="2700" smtClean="0">
                <a:latin typeface="Century Gothic" panose="020B0502020202020204" pitchFamily="34" charset="0"/>
              </a:rPr>
              <a:t>To </a:t>
            </a:r>
            <a:r>
              <a:rPr lang="en-GB" sz="2700" smtClean="0"/>
              <a:t> </a:t>
            </a:r>
            <a:r>
              <a:rPr lang="en-GB" sz="2700" smtClean="0">
                <a:latin typeface="Century Gothic" charset="0"/>
                <a:ea typeface="Century Gothic" charset="0"/>
                <a:cs typeface="Century Gothic" charset="0"/>
              </a:rPr>
              <a:t>identify and name a variety of plants and animals in their habitats, including micro-habitats </a:t>
            </a:r>
            <a:r>
              <a:rPr lang="en-GB" smtClean="0"/>
              <a:t/>
            </a:r>
            <a:br>
              <a:rPr lang="en-GB" smtClean="0"/>
            </a:br>
            <a:endParaRPr lang="en-GB" b="1" u="sng" dirty="0">
              <a:latin typeface="Century Gothic" panose="020B0502020202020204" pitchFamily="34" charset="0"/>
            </a:endParaRPr>
          </a:p>
        </p:txBody>
      </p:sp>
      <p:sp>
        <p:nvSpPr>
          <p:cNvPr id="3" name="Content Placeholder 2"/>
          <p:cNvSpPr txBox="1">
            <a:spLocks/>
          </p:cNvSpPr>
          <p:nvPr/>
        </p:nvSpPr>
        <p:spPr>
          <a:xfrm>
            <a:off x="300251" y="1453487"/>
            <a:ext cx="11668835" cy="540451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100" b="1" smtClean="0">
                <a:latin typeface="Century Gothic" panose="020B0502020202020204" pitchFamily="34" charset="0"/>
              </a:rPr>
              <a:t>Activity:</a:t>
            </a:r>
          </a:p>
          <a:p>
            <a:pPr>
              <a:lnSpc>
                <a:spcPct val="120000"/>
              </a:lnSpc>
            </a:pPr>
            <a:r>
              <a:rPr lang="en-GB" sz="2100" smtClean="0">
                <a:latin typeface="Century Gothic" panose="020B0502020202020204" pitchFamily="34" charset="0"/>
              </a:rPr>
              <a:t>Today’s lesson you are going to continue to work on your Minibeast booklet. We are going to first, write our introduction. The introduction tells the reader what the booklet is about... To help you with your introduction, I have given you some video to clips to watch. They will remind you of what Minibeasts are and give you some additional facts. Maybe you could use some of the language in your introduction! </a:t>
            </a:r>
            <a:r>
              <a:rPr lang="en-GB" sz="2100" smtClean="0">
                <a:latin typeface="Century Gothic" panose="020B0502020202020204" pitchFamily="34" charset="0"/>
                <a:sym typeface="Wingdings"/>
              </a:rPr>
              <a:t></a:t>
            </a:r>
          </a:p>
          <a:p>
            <a:pPr marL="342900" indent="-342900">
              <a:buFont typeface="Arial" panose="020B0604020202020204" pitchFamily="34" charset="0"/>
              <a:buAutoNum type="arabicPeriod"/>
            </a:pPr>
            <a:r>
              <a:rPr lang="en-GB" sz="2100" smtClean="0">
                <a:hlinkClick r:id="rId2"/>
              </a:rPr>
              <a:t>https://www.bbc.co.uk/bitesize/topics/z6882hv/articles/z9fkwmn</a:t>
            </a:r>
            <a:r>
              <a:rPr lang="en-GB" sz="2100" smtClean="0"/>
              <a:t> </a:t>
            </a:r>
          </a:p>
          <a:p>
            <a:pPr marL="342900" indent="-342900">
              <a:buFont typeface="Arial" panose="020B0604020202020204" pitchFamily="34" charset="0"/>
              <a:buAutoNum type="arabicPeriod"/>
            </a:pPr>
            <a:r>
              <a:rPr lang="en-GB" sz="2100" smtClean="0">
                <a:latin typeface="Century Gothic" panose="020B0502020202020204" pitchFamily="34" charset="0"/>
                <a:sym typeface="Wingdings"/>
              </a:rPr>
              <a:t> </a:t>
            </a:r>
            <a:r>
              <a:rPr lang="en-GB" sz="2100" smtClean="0">
                <a:hlinkClick r:id="rId3"/>
              </a:rPr>
              <a:t>https://www.bbc.co.uk/bitesize/clips/z44g9j6</a:t>
            </a:r>
            <a:r>
              <a:rPr lang="en-GB" sz="2100" smtClean="0"/>
              <a:t> </a:t>
            </a:r>
          </a:p>
          <a:p>
            <a:pPr marL="342900" indent="-342900">
              <a:buFont typeface="Arial" panose="020B0604020202020204" pitchFamily="34" charset="0"/>
              <a:buAutoNum type="arabicPeriod"/>
            </a:pPr>
            <a:endParaRPr lang="en-GB" sz="2100" smtClean="0">
              <a:latin typeface="Century Gothic" panose="020B0502020202020204" pitchFamily="34" charset="0"/>
              <a:sym typeface="Wingdings"/>
            </a:endParaRPr>
          </a:p>
          <a:p>
            <a:r>
              <a:rPr lang="en-GB" sz="2100" smtClean="0">
                <a:latin typeface="Century Gothic" panose="020B0502020202020204" pitchFamily="34" charset="0"/>
                <a:sym typeface="Wingdings"/>
              </a:rPr>
              <a:t>Things to think about when starting your introduction: </a:t>
            </a:r>
          </a:p>
          <a:p>
            <a:r>
              <a:rPr lang="en-GB" sz="2100" smtClean="0">
                <a:latin typeface="Century Gothic" panose="020B0502020202020204" pitchFamily="34" charset="0"/>
                <a:sym typeface="Wingdings"/>
              </a:rPr>
              <a:t>What is the booklet about? </a:t>
            </a:r>
          </a:p>
          <a:p>
            <a:r>
              <a:rPr lang="en-GB" sz="2100" smtClean="0">
                <a:latin typeface="Century Gothic" panose="020B0502020202020204" pitchFamily="34" charset="0"/>
                <a:sym typeface="Wingdings"/>
              </a:rPr>
              <a:t>What are Minibeast? </a:t>
            </a:r>
          </a:p>
          <a:p>
            <a:r>
              <a:rPr lang="en-GB" sz="2100" smtClean="0">
                <a:latin typeface="Century Gothic" panose="020B0502020202020204" pitchFamily="34" charset="0"/>
                <a:sym typeface="Wingdings"/>
              </a:rPr>
              <a:t>Where might we find Minibeasts? </a:t>
            </a:r>
          </a:p>
          <a:p>
            <a:endParaRPr lang="en-GB" sz="2100" smtClean="0">
              <a:latin typeface="Century Gothic" panose="020B0502020202020204" pitchFamily="34" charset="0"/>
              <a:sym typeface="Wingdings"/>
            </a:endParaRPr>
          </a:p>
          <a:p>
            <a:r>
              <a:rPr lang="en-GB" sz="2100" smtClean="0">
                <a:latin typeface="Century Gothic" panose="020B0502020202020204" pitchFamily="34" charset="0"/>
                <a:sym typeface="Wingdings"/>
              </a:rPr>
              <a:t>Here is an example of an introduction: </a:t>
            </a:r>
          </a:p>
          <a:p>
            <a:pPr>
              <a:lnSpc>
                <a:spcPct val="120000"/>
              </a:lnSpc>
            </a:pPr>
            <a:r>
              <a:rPr lang="en-GB" sz="2100" b="1" smtClean="0">
                <a:latin typeface="Century Gothic" charset="0"/>
                <a:ea typeface="Century Gothic" charset="0"/>
                <a:cs typeface="Century Gothic" charset="0"/>
              </a:rPr>
              <a:t>This booklet is all about Minibeasts. Minibeasts are invertebrates – they are creatures without backbones. So that includes insects, spiders, beetles, snails, worms, centipedes… the list goes on. In fact, there are about 25,000 different types of invertebrate living in the UK, and around 20,000 of these are types of insect.</a:t>
            </a:r>
          </a:p>
          <a:p>
            <a:pPr>
              <a:lnSpc>
                <a:spcPct val="120000"/>
              </a:lnSpc>
            </a:pPr>
            <a:r>
              <a:rPr lang="en-GB" sz="2100" b="1" smtClean="0">
                <a:latin typeface="Century Gothic" charset="0"/>
                <a:ea typeface="Century Gothic" charset="0"/>
                <a:cs typeface="Century Gothic" charset="0"/>
              </a:rPr>
              <a:t>Because invertebrates don’t have a skeleton inside their body, some live in shells (like snails, for example), and others, such as beetles, have a hard covering called an ‘exoskeleton’.</a:t>
            </a:r>
            <a:endParaRPr lang="en-GB" sz="2100" b="1" dirty="0">
              <a:latin typeface="Century Gothic" charset="0"/>
              <a:ea typeface="Century Gothic" charset="0"/>
              <a:cs typeface="Century Gothic" charset="0"/>
            </a:endParaRPr>
          </a:p>
        </p:txBody>
      </p:sp>
    </p:spTree>
    <p:extLst>
      <p:ext uri="{BB962C8B-B14F-4D97-AF65-F5344CB8AC3E}">
        <p14:creationId xmlns:p14="http://schemas.microsoft.com/office/powerpoint/2010/main" val="411829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0251" y="365125"/>
            <a:ext cx="11668835" cy="1325563"/>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u="sng" smtClean="0">
                <a:latin typeface="Century Gothic" panose="020B0502020202020204" pitchFamily="34" charset="0"/>
              </a:rPr>
              <a:t/>
            </a:r>
            <a:br>
              <a:rPr lang="en-GB" b="1" u="sng" smtClean="0">
                <a:latin typeface="Century Gothic" panose="020B0502020202020204" pitchFamily="34" charset="0"/>
              </a:rPr>
            </a:br>
            <a:r>
              <a:rPr lang="en-GB" b="1" u="sng" smtClean="0">
                <a:latin typeface="Century Gothic" panose="020B0502020202020204" pitchFamily="34" charset="0"/>
              </a:rPr>
              <a:t>Date: Wednesday 10</a:t>
            </a:r>
            <a:r>
              <a:rPr lang="en-GB" b="1" u="sng" baseline="30000" smtClean="0">
                <a:latin typeface="Century Gothic" panose="020B0502020202020204" pitchFamily="34" charset="0"/>
              </a:rPr>
              <a:t>th &amp; </a:t>
            </a:r>
            <a:r>
              <a:rPr lang="en-GB" b="1" u="sng" smtClean="0">
                <a:latin typeface="Century Gothic" panose="020B0502020202020204" pitchFamily="34" charset="0"/>
              </a:rPr>
              <a:t> Thursday 11th June 2020 Lesson Objective: </a:t>
            </a:r>
            <a:r>
              <a:rPr lang="en-GB" sz="2700" smtClean="0">
                <a:latin typeface="Century Gothic" panose="020B0502020202020204" pitchFamily="34" charset="0"/>
              </a:rPr>
              <a:t>To </a:t>
            </a:r>
            <a:r>
              <a:rPr lang="en-GB" sz="2700" smtClean="0"/>
              <a:t> </a:t>
            </a:r>
            <a:r>
              <a:rPr lang="en-GB" sz="2700" smtClean="0">
                <a:latin typeface="Century Gothic" charset="0"/>
                <a:ea typeface="Century Gothic" charset="0"/>
                <a:cs typeface="Century Gothic" charset="0"/>
              </a:rPr>
              <a:t>identify and name a variety of plants and animals in their habitats, including micro-habitats </a:t>
            </a:r>
            <a:r>
              <a:rPr lang="en-GB" smtClean="0"/>
              <a:t/>
            </a:r>
            <a:br>
              <a:rPr lang="en-GB" smtClean="0"/>
            </a:br>
            <a:endParaRPr lang="en-GB" b="1" u="sng" dirty="0">
              <a:latin typeface="Century Gothic" panose="020B0502020202020204" pitchFamily="34" charset="0"/>
            </a:endParaRPr>
          </a:p>
        </p:txBody>
      </p:sp>
      <p:sp>
        <p:nvSpPr>
          <p:cNvPr id="3" name="Content Placeholder 2"/>
          <p:cNvSpPr txBox="1">
            <a:spLocks/>
          </p:cNvSpPr>
          <p:nvPr/>
        </p:nvSpPr>
        <p:spPr>
          <a:xfrm>
            <a:off x="390646" y="1825625"/>
            <a:ext cx="10515600" cy="435133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smtClean="0">
                <a:latin typeface="Century Gothic" panose="020B0502020202020204" pitchFamily="34" charset="0"/>
              </a:rPr>
              <a:t>Activity:</a:t>
            </a:r>
          </a:p>
          <a:p>
            <a:r>
              <a:rPr lang="en-GB" sz="1600" smtClean="0">
                <a:latin typeface="Century Gothic" panose="020B0502020202020204" pitchFamily="34" charset="0"/>
              </a:rPr>
              <a:t>Now that you have completed your introduction, you will now need to start writing about your  </a:t>
            </a:r>
            <a:r>
              <a:rPr lang="en-GB" sz="1600" b="1" smtClean="0">
                <a:latin typeface="Century Gothic" panose="020B0502020202020204" pitchFamily="34" charset="0"/>
              </a:rPr>
              <a:t>3 </a:t>
            </a:r>
            <a:r>
              <a:rPr lang="en-GB" sz="1600" smtClean="0">
                <a:latin typeface="Century Gothic" panose="020B0502020202020204" pitchFamily="34" charset="0"/>
              </a:rPr>
              <a:t>Minibeasts. You will need to make sure that you use  ‘Sub-headings’ to clearly identify the Minibeast you are writing about. </a:t>
            </a:r>
          </a:p>
          <a:p>
            <a:endParaRPr lang="en-GB" sz="1600" smtClean="0">
              <a:latin typeface="Century Gothic" panose="020B0502020202020204" pitchFamily="34" charset="0"/>
            </a:endParaRPr>
          </a:p>
          <a:p>
            <a:r>
              <a:rPr lang="en-GB" sz="1600" smtClean="0">
                <a:latin typeface="Century Gothic" panose="020B0502020202020204" pitchFamily="34" charset="0"/>
              </a:rPr>
              <a:t>Don</a:t>
            </a:r>
            <a:r>
              <a:rPr lang="mr-IN" sz="1600" smtClean="0">
                <a:latin typeface="Century Gothic" panose="020B0502020202020204" pitchFamily="34" charset="0"/>
              </a:rPr>
              <a:t>’</a:t>
            </a:r>
            <a:r>
              <a:rPr lang="en-GB" sz="1600" smtClean="0">
                <a:latin typeface="Century Gothic" panose="020B0502020202020204" pitchFamily="34" charset="0"/>
              </a:rPr>
              <a:t>t forget about the research you have done already </a:t>
            </a:r>
            <a:r>
              <a:rPr lang="mr-IN" sz="1600" smtClean="0">
                <a:latin typeface="Century Gothic" panose="020B0502020202020204" pitchFamily="34" charset="0"/>
              </a:rPr>
              <a:t>–</a:t>
            </a:r>
            <a:r>
              <a:rPr lang="en-GB" sz="1600" smtClean="0">
                <a:latin typeface="Century Gothic" panose="020B0502020202020204" pitchFamily="34" charset="0"/>
              </a:rPr>
              <a:t> Simply use your notes to form sentences about the Minibeast. You will need to include: </a:t>
            </a:r>
          </a:p>
          <a:p>
            <a:r>
              <a:rPr lang="en-GB" sz="1600" smtClean="0">
                <a:latin typeface="Century Gothic" panose="020B0502020202020204" pitchFamily="34" charset="0"/>
              </a:rPr>
              <a:t>What the Minibeast looks like </a:t>
            </a:r>
            <a:r>
              <a:rPr lang="mr-IN" sz="1600" smtClean="0">
                <a:latin typeface="Century Gothic" panose="020B0502020202020204" pitchFamily="34" charset="0"/>
              </a:rPr>
              <a:t>–</a:t>
            </a:r>
            <a:r>
              <a:rPr lang="en-GB" sz="1600" smtClean="0">
                <a:latin typeface="Century Gothic" panose="020B0502020202020204" pitchFamily="34" charset="0"/>
              </a:rPr>
              <a:t> How many legs, eyes, type of shell, whether it can fly, colour etc. </a:t>
            </a:r>
          </a:p>
          <a:p>
            <a:r>
              <a:rPr lang="en-GB" sz="1600" smtClean="0">
                <a:latin typeface="Century Gothic" panose="020B0502020202020204" pitchFamily="34" charset="0"/>
              </a:rPr>
              <a:t>What type of habitat it lives in </a:t>
            </a:r>
            <a:r>
              <a:rPr lang="mr-IN" sz="1600" smtClean="0">
                <a:latin typeface="Century Gothic" panose="020B0502020202020204" pitchFamily="34" charset="0"/>
              </a:rPr>
              <a:t>–</a:t>
            </a:r>
            <a:r>
              <a:rPr lang="en-GB" sz="1600" smtClean="0">
                <a:latin typeface="Century Gothic" panose="020B0502020202020204" pitchFamily="34" charset="0"/>
              </a:rPr>
              <a:t> in the sky, under rocks, in the ground etc.  </a:t>
            </a:r>
          </a:p>
          <a:p>
            <a:r>
              <a:rPr lang="en-GB" sz="1600" smtClean="0">
                <a:latin typeface="Century Gothic" panose="020B0502020202020204" pitchFamily="34" charset="0"/>
              </a:rPr>
              <a:t>What it eats </a:t>
            </a:r>
            <a:r>
              <a:rPr lang="mr-IN" sz="1600" smtClean="0">
                <a:latin typeface="Century Gothic" panose="020B0502020202020204" pitchFamily="34" charset="0"/>
              </a:rPr>
              <a:t>–</a:t>
            </a:r>
            <a:r>
              <a:rPr lang="en-GB" sz="1600" smtClean="0">
                <a:latin typeface="Century Gothic" panose="020B0502020202020204" pitchFamily="34" charset="0"/>
              </a:rPr>
              <a:t> leaves, other insects</a:t>
            </a:r>
            <a:r>
              <a:rPr lang="mr-IN" sz="1600" smtClean="0">
                <a:latin typeface="Century Gothic" panose="020B0502020202020204" pitchFamily="34" charset="0"/>
              </a:rPr>
              <a:t>…</a:t>
            </a:r>
            <a:r>
              <a:rPr lang="en-GB" sz="1600" smtClean="0">
                <a:latin typeface="Century Gothic" panose="020B0502020202020204" pitchFamily="34" charset="0"/>
              </a:rPr>
              <a:t> </a:t>
            </a:r>
          </a:p>
          <a:p>
            <a:r>
              <a:rPr lang="en-GB" sz="1600" smtClean="0">
                <a:latin typeface="Century Gothic" panose="020B0502020202020204" pitchFamily="34" charset="0"/>
              </a:rPr>
              <a:t>How long it lives </a:t>
            </a:r>
          </a:p>
          <a:p>
            <a:r>
              <a:rPr lang="en-GB" sz="1600" smtClean="0">
                <a:latin typeface="Century Gothic" panose="020B0502020202020204" pitchFamily="34" charset="0"/>
              </a:rPr>
              <a:t>You may also wish to include a diagram of this insect with labels </a:t>
            </a:r>
            <a:r>
              <a:rPr lang="en-GB" sz="1600" smtClean="0">
                <a:latin typeface="Century Gothic" panose="020B0502020202020204" pitchFamily="34" charset="0"/>
                <a:sym typeface="Wingdings"/>
              </a:rPr>
              <a:t> </a:t>
            </a:r>
          </a:p>
          <a:p>
            <a:endParaRPr lang="en-GB" sz="1600" smtClean="0">
              <a:latin typeface="Century Gothic" panose="020B0502020202020204" pitchFamily="34" charset="0"/>
              <a:sym typeface="Wingdings"/>
            </a:endParaRPr>
          </a:p>
          <a:p>
            <a:r>
              <a:rPr lang="en-GB" sz="1600" smtClean="0">
                <a:latin typeface="Century Gothic" panose="020B0502020202020204" pitchFamily="34" charset="0"/>
                <a:sym typeface="Wingdings"/>
              </a:rPr>
              <a:t>On the next slide there is a WAGOLL, you can have a look through and use this as a guide to help you! </a:t>
            </a:r>
          </a:p>
          <a:p>
            <a:endParaRPr lang="en-GB" sz="1600" dirty="0">
              <a:latin typeface="Century Gothic" panose="020B0502020202020204" pitchFamily="34" charset="0"/>
            </a:endParaRPr>
          </a:p>
        </p:txBody>
      </p:sp>
    </p:spTree>
    <p:extLst>
      <p:ext uri="{BB962C8B-B14F-4D97-AF65-F5344CB8AC3E}">
        <p14:creationId xmlns:p14="http://schemas.microsoft.com/office/powerpoint/2010/main" val="77337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32BC26D8-82FB-445E-AA49-62A77D7C1E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A448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CB44330D-EA18-4254-AA95-EB49948539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012" y="1173867"/>
            <a:ext cx="11017299" cy="4046526"/>
          </a:xfrm>
          <a:prstGeom prst="rect">
            <a:avLst/>
          </a:prstGeom>
        </p:spPr>
      </p:pic>
    </p:spTree>
    <p:extLst>
      <p:ext uri="{BB962C8B-B14F-4D97-AF65-F5344CB8AC3E}">
        <p14:creationId xmlns:p14="http://schemas.microsoft.com/office/powerpoint/2010/main" val="203855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365125"/>
            <a:ext cx="11668835" cy="1325563"/>
          </a:xfrm>
        </p:spPr>
        <p:txBody>
          <a:bodyPr>
            <a:normAutofit fontScale="90000"/>
          </a:bodyPr>
          <a:lstStyle/>
          <a:p>
            <a:pPr lvl="0"/>
            <a:r>
              <a:rPr lang="en-GB" b="1" u="sng" dirty="0" smtClean="0">
                <a:latin typeface="Century Gothic" panose="020B0502020202020204" pitchFamily="34" charset="0"/>
              </a:rPr>
              <a:t/>
            </a:r>
            <a:br>
              <a:rPr lang="en-GB" b="1" u="sng" dirty="0" smtClean="0">
                <a:latin typeface="Century Gothic" panose="020B0502020202020204" pitchFamily="34" charset="0"/>
              </a:rPr>
            </a:br>
            <a:r>
              <a:rPr lang="en-GB" b="1" u="sng" dirty="0" smtClean="0">
                <a:latin typeface="Century Gothic" panose="020B0502020202020204" pitchFamily="34" charset="0"/>
              </a:rPr>
              <a:t>Date: Friday 12</a:t>
            </a:r>
            <a:r>
              <a:rPr lang="en-GB" b="1" u="sng" baseline="30000" dirty="0" smtClean="0">
                <a:latin typeface="Century Gothic" panose="020B0502020202020204" pitchFamily="34" charset="0"/>
              </a:rPr>
              <a:t>th</a:t>
            </a:r>
            <a:r>
              <a:rPr lang="en-GB" b="1" u="sng" dirty="0" smtClean="0">
                <a:latin typeface="Century Gothic" panose="020B0502020202020204" pitchFamily="34" charset="0"/>
              </a:rPr>
              <a:t> June 2020</a:t>
            </a:r>
            <a:br>
              <a:rPr lang="en-GB" b="1" u="sng" dirty="0" smtClean="0">
                <a:latin typeface="Century Gothic" panose="020B0502020202020204" pitchFamily="34" charset="0"/>
              </a:rPr>
            </a:br>
            <a:r>
              <a:rPr lang="en-GB" b="1" u="sng" dirty="0" smtClean="0">
                <a:latin typeface="Century Gothic" panose="020B0502020202020204" pitchFamily="34" charset="0"/>
              </a:rPr>
              <a:t>Lesson Objective: </a:t>
            </a:r>
            <a:r>
              <a:rPr lang="en-GB" sz="2700" dirty="0" smtClean="0">
                <a:latin typeface="Century Gothic" panose="020B0502020202020204" pitchFamily="34" charset="0"/>
              </a:rPr>
              <a:t>To </a:t>
            </a:r>
            <a:r>
              <a:rPr lang="en-GB" sz="2700" dirty="0"/>
              <a:t> </a:t>
            </a:r>
            <a:r>
              <a:rPr lang="en-GB" sz="2700" dirty="0">
                <a:latin typeface="Century Gothic" charset="0"/>
                <a:ea typeface="Century Gothic" charset="0"/>
                <a:cs typeface="Century Gothic" charset="0"/>
              </a:rPr>
              <a:t>identify and name a variety of plants and animals in their habitats, including micro-habitats </a:t>
            </a:r>
            <a:r>
              <a:rPr lang="en-GB" dirty="0"/>
              <a:t/>
            </a:r>
            <a:br>
              <a:rPr lang="en-GB" dirty="0"/>
            </a:br>
            <a:endParaRPr lang="en-GB" b="1" u="sng" dirty="0">
              <a:latin typeface="Century Gothic" panose="020B0502020202020204" pitchFamily="34" charset="0"/>
            </a:endParaRPr>
          </a:p>
        </p:txBody>
      </p:sp>
      <p:sp>
        <p:nvSpPr>
          <p:cNvPr id="3" name="Content Placeholder 2"/>
          <p:cNvSpPr>
            <a:spLocks noGrp="1"/>
          </p:cNvSpPr>
          <p:nvPr>
            <p:ph idx="1"/>
          </p:nvPr>
        </p:nvSpPr>
        <p:spPr>
          <a:xfrm>
            <a:off x="390645" y="1825624"/>
            <a:ext cx="11578441" cy="4602471"/>
          </a:xfrm>
        </p:spPr>
        <p:txBody>
          <a:bodyPr>
            <a:normAutofit fontScale="85000" lnSpcReduction="20000"/>
          </a:bodyPr>
          <a:lstStyle/>
          <a:p>
            <a:pPr marL="0" indent="0">
              <a:buNone/>
            </a:pPr>
            <a:r>
              <a:rPr lang="en-GB" sz="1600" b="1" dirty="0" smtClean="0">
                <a:latin typeface="Century Gothic" panose="020B0502020202020204" pitchFamily="34" charset="0"/>
              </a:rPr>
              <a:t>Activity:</a:t>
            </a:r>
          </a:p>
          <a:p>
            <a:pPr marL="0" indent="0">
              <a:buNone/>
            </a:pPr>
            <a:r>
              <a:rPr lang="en-GB" sz="1700" dirty="0" smtClean="0">
                <a:latin typeface="Century Gothic" panose="020B0502020202020204" pitchFamily="34" charset="0"/>
              </a:rPr>
              <a:t>For today’s lesson, use the time to finish of your booklet! </a:t>
            </a:r>
          </a:p>
          <a:p>
            <a:pPr marL="0" indent="0">
              <a:buNone/>
            </a:pPr>
            <a:endParaRPr lang="en-GB" sz="1700" dirty="0">
              <a:latin typeface="Century Gothic" panose="020B0502020202020204" pitchFamily="34" charset="0"/>
            </a:endParaRPr>
          </a:p>
          <a:p>
            <a:pPr marL="0" indent="0">
              <a:buNone/>
            </a:pPr>
            <a:r>
              <a:rPr lang="en-GB" sz="1700" dirty="0" smtClean="0">
                <a:latin typeface="Century Gothic" panose="020B0502020202020204" pitchFamily="34" charset="0"/>
              </a:rPr>
              <a:t>Feel free to use the time to add more detail to your Minibeast fact files, draw pictures and proof read and edit. </a:t>
            </a:r>
            <a:r>
              <a:rPr lang="en-GB" sz="1700" dirty="0" smtClean="0">
                <a:latin typeface="Century Gothic" panose="020B0502020202020204" pitchFamily="34" charset="0"/>
                <a:sym typeface="Wingdings"/>
              </a:rPr>
              <a:t> </a:t>
            </a:r>
          </a:p>
          <a:p>
            <a:pPr marL="0" indent="0">
              <a:buNone/>
            </a:pPr>
            <a:endParaRPr lang="en-GB" sz="1700" dirty="0">
              <a:latin typeface="Century Gothic" panose="020B0502020202020204" pitchFamily="34" charset="0"/>
              <a:sym typeface="Wingdings"/>
            </a:endParaRPr>
          </a:p>
          <a:p>
            <a:pPr marL="0" indent="0">
              <a:buNone/>
            </a:pPr>
            <a:r>
              <a:rPr lang="en-GB" sz="1700" dirty="0" smtClean="0">
                <a:latin typeface="Century Gothic" panose="020B0502020202020204" pitchFamily="34" charset="0"/>
                <a:sym typeface="Wingdings"/>
              </a:rPr>
              <a:t>You may want to colour your booklet in, add in pop ups and flaps to reveal additional facts! </a:t>
            </a:r>
          </a:p>
          <a:p>
            <a:pPr marL="0" indent="0">
              <a:lnSpc>
                <a:spcPct val="120000"/>
              </a:lnSpc>
              <a:buNone/>
            </a:pPr>
            <a:r>
              <a:rPr lang="en-GB" sz="1700" b="1" dirty="0" smtClean="0">
                <a:solidFill>
                  <a:srgbClr val="0070C0"/>
                </a:solidFill>
                <a:latin typeface="Century Gothic" panose="020B0502020202020204" pitchFamily="34" charset="0"/>
                <a:sym typeface="Wingdings"/>
              </a:rPr>
              <a:t>REACH FOR THE SKY! - </a:t>
            </a:r>
            <a:r>
              <a:rPr lang="en-GB" sz="1700" dirty="0" smtClean="0">
                <a:latin typeface="Century Gothic" panose="020B0502020202020204" pitchFamily="34" charset="0"/>
                <a:sym typeface="Wingdings"/>
              </a:rPr>
              <a:t>Can you add in any “Did you know?” facts. The National </a:t>
            </a:r>
            <a:r>
              <a:rPr lang="en-GB" sz="1700" dirty="0">
                <a:latin typeface="Century Gothic" panose="020B0502020202020204" pitchFamily="34" charset="0"/>
                <a:sym typeface="Wingdings"/>
              </a:rPr>
              <a:t>G</a:t>
            </a:r>
            <a:r>
              <a:rPr lang="en-GB" sz="1700" dirty="0" smtClean="0">
                <a:latin typeface="Century Gothic" panose="020B0502020202020204" pitchFamily="34" charset="0"/>
                <a:sym typeface="Wingdings"/>
              </a:rPr>
              <a:t>eogrpahic website has some fantastic facts about Minibeats. You can also have a look on BBC Bitesize and Explorify.  </a:t>
            </a:r>
          </a:p>
          <a:p>
            <a:pPr marL="0" indent="0">
              <a:buNone/>
            </a:pPr>
            <a:endParaRPr lang="en-GB" sz="1700" b="1" dirty="0">
              <a:solidFill>
                <a:srgbClr val="0070C0"/>
              </a:solidFill>
              <a:latin typeface="Century Gothic" panose="020B0502020202020204" pitchFamily="34" charset="0"/>
              <a:sym typeface="Wingdings"/>
            </a:endParaRPr>
          </a:p>
          <a:p>
            <a:pPr marL="0" indent="0">
              <a:buNone/>
            </a:pPr>
            <a:r>
              <a:rPr lang="en-GB" sz="1900" u="sng" dirty="0" smtClean="0">
                <a:latin typeface="Century Gothic" panose="020B0502020202020204" pitchFamily="34" charset="0"/>
                <a:sym typeface="Wingdings"/>
              </a:rPr>
              <a:t>Here are some useful websites: </a:t>
            </a:r>
          </a:p>
          <a:p>
            <a:pPr marL="0" indent="0">
              <a:buNone/>
            </a:pPr>
            <a:r>
              <a:rPr lang="en-GB" sz="1700" dirty="0">
                <a:hlinkClick r:id="rId2"/>
              </a:rPr>
              <a:t>https://</a:t>
            </a:r>
            <a:r>
              <a:rPr lang="en-GB" sz="1700" dirty="0" smtClean="0">
                <a:hlinkClick r:id="rId2"/>
              </a:rPr>
              <a:t>www.bbc.co.uk/bitesize/clips/z44g9j6</a:t>
            </a:r>
            <a:r>
              <a:rPr lang="en-GB" sz="1700" dirty="0" smtClean="0"/>
              <a:t> </a:t>
            </a:r>
          </a:p>
          <a:p>
            <a:pPr marL="0" indent="0">
              <a:buNone/>
            </a:pPr>
            <a:r>
              <a:rPr lang="en-GB" sz="1700" dirty="0">
                <a:hlinkClick r:id="rId3"/>
              </a:rPr>
              <a:t>https://www.natgeokids.com/uk</a:t>
            </a:r>
            <a:r>
              <a:rPr lang="en-GB" sz="1700" dirty="0" smtClean="0">
                <a:hlinkClick r:id="rId3"/>
              </a:rPr>
              <a:t>/</a:t>
            </a:r>
            <a:r>
              <a:rPr lang="en-GB" sz="1700" dirty="0" smtClean="0"/>
              <a:t> </a:t>
            </a:r>
          </a:p>
          <a:p>
            <a:pPr marL="0" indent="0">
              <a:buNone/>
            </a:pPr>
            <a:r>
              <a:rPr lang="en-GB" sz="1700" dirty="0">
                <a:hlinkClick r:id="rId4"/>
              </a:rPr>
              <a:t>https://explorify.wellcome.ac.uk</a:t>
            </a:r>
            <a:r>
              <a:rPr lang="en-GB" sz="1700" dirty="0" smtClean="0">
                <a:hlinkClick r:id="rId4"/>
              </a:rPr>
              <a:t>/</a:t>
            </a:r>
            <a:r>
              <a:rPr lang="en-GB" sz="1700" dirty="0" smtClean="0"/>
              <a:t> </a:t>
            </a:r>
          </a:p>
          <a:p>
            <a:pPr marL="0" indent="0">
              <a:lnSpc>
                <a:spcPct val="120000"/>
              </a:lnSpc>
              <a:buNone/>
            </a:pPr>
            <a:r>
              <a:rPr lang="en-GB" sz="1700" dirty="0">
                <a:hlinkClick r:id="rId5"/>
              </a:rPr>
              <a:t>http://ypte.org.uk/factsheets/minibeasts/what-is-a-minibeast?gclid=Cj0KCQjw2PP1BRCiARIsAEqv-pRbn32DRYGatN0v2TDgzQaWH4WXmeXoE9CAsSFZzIpmwVe9KPl36_EaAiWlEALw_wcB</a:t>
            </a:r>
            <a:endParaRPr lang="en-GB" sz="1700" dirty="0" smtClean="0">
              <a:latin typeface="Century Gothic" panose="020B0502020202020204" pitchFamily="34" charset="0"/>
              <a:sym typeface="Wingdings"/>
            </a:endParaRPr>
          </a:p>
          <a:p>
            <a:pPr marL="0" indent="0">
              <a:buNone/>
            </a:pPr>
            <a:r>
              <a:rPr lang="en-GB" sz="1600" dirty="0" smtClean="0">
                <a:latin typeface="Century Gothic" panose="020B0502020202020204" pitchFamily="34" charset="0"/>
              </a:rPr>
              <a:t> </a:t>
            </a:r>
          </a:p>
        </p:txBody>
      </p:sp>
    </p:spTree>
    <p:extLst>
      <p:ext uri="{BB962C8B-B14F-4D97-AF65-F5344CB8AC3E}">
        <p14:creationId xmlns:p14="http://schemas.microsoft.com/office/powerpoint/2010/main" val="878375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Century Gothic</vt:lpstr>
      <vt:lpstr>Mangal</vt:lpstr>
      <vt:lpstr>Wingdings</vt:lpstr>
      <vt:lpstr>Office Theme</vt:lpstr>
      <vt:lpstr>Subject: English Year Group: 2 Week Commencing: 8th June</vt:lpstr>
      <vt:lpstr>PowerPoint Presentation</vt:lpstr>
      <vt:lpstr>PowerPoint Presentation</vt:lpstr>
      <vt:lpstr>PowerPoint Presentation</vt:lpstr>
      <vt:lpstr>PowerPoint Presentation</vt:lpstr>
      <vt:lpstr> Date: Friday 12th June 2020 Lesson Objective: To  identify and name a variety of plants and animals in their habitats, including micro-habitats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English Year Group: 2 Week Commencing: 8th June</dc:title>
  <dc:creator>Katie Elkins</dc:creator>
  <cp:lastModifiedBy>Katie Elkins</cp:lastModifiedBy>
  <cp:revision>1</cp:revision>
  <dcterms:created xsi:type="dcterms:W3CDTF">2020-06-09T06:24:50Z</dcterms:created>
  <dcterms:modified xsi:type="dcterms:W3CDTF">2020-06-09T06:25:01Z</dcterms:modified>
</cp:coreProperties>
</file>