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66" r:id="rId5"/>
    <p:sldId id="274" r:id="rId6"/>
    <p:sldId id="262" r:id="rId7"/>
    <p:sldId id="273" r:id="rId8"/>
    <p:sldId id="26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70" d="100"/>
          <a:sy n="70" d="100"/>
        </p:scale>
        <p:origin x="-744" y="-18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168F326-6EF4-437C-8DC5-8EEF1936D786}" type="datetimeFigureOut">
              <a:rPr lang="en-GB" smtClean="0"/>
              <a:t>03/06/2020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FCCD9B-252A-49FE-90D3-307A1C1FB0E5}" type="slidenum">
              <a:rPr lang="en-GB" smtClean="0"/>
              <a:t>‹#›</a:t>
            </a:fld>
            <a:endParaRPr lang="en-GB"/>
          </a:p>
        </p:txBody>
      </p:sp>
    </p:spTree>
    <p:extLst>
      <p:ext uri="{BB962C8B-B14F-4D97-AF65-F5344CB8AC3E}">
        <p14:creationId xmlns:p14="http://schemas.microsoft.com/office/powerpoint/2010/main" val="2025626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168F326-6EF4-437C-8DC5-8EEF1936D786}" type="datetimeFigureOut">
              <a:rPr lang="en-GB" smtClean="0"/>
              <a:t>03/06/2020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FCCD9B-252A-49FE-90D3-307A1C1FB0E5}" type="slidenum">
              <a:rPr lang="en-GB" smtClean="0"/>
              <a:t>‹#›</a:t>
            </a:fld>
            <a:endParaRPr lang="en-GB"/>
          </a:p>
        </p:txBody>
      </p:sp>
    </p:spTree>
    <p:extLst>
      <p:ext uri="{BB962C8B-B14F-4D97-AF65-F5344CB8AC3E}">
        <p14:creationId xmlns:p14="http://schemas.microsoft.com/office/powerpoint/2010/main" val="308926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168F326-6EF4-437C-8DC5-8EEF1936D786}" type="datetimeFigureOut">
              <a:rPr lang="en-GB" smtClean="0"/>
              <a:t>03/06/2020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FCCD9B-252A-49FE-90D3-307A1C1FB0E5}" type="slidenum">
              <a:rPr lang="en-GB" smtClean="0"/>
              <a:t>‹#›</a:t>
            </a:fld>
            <a:endParaRPr lang="en-GB"/>
          </a:p>
        </p:txBody>
      </p:sp>
    </p:spTree>
    <p:extLst>
      <p:ext uri="{BB962C8B-B14F-4D97-AF65-F5344CB8AC3E}">
        <p14:creationId xmlns:p14="http://schemas.microsoft.com/office/powerpoint/2010/main" val="1610832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168F326-6EF4-437C-8DC5-8EEF1936D786}" type="datetimeFigureOut">
              <a:rPr lang="en-GB" smtClean="0"/>
              <a:t>03/06/2020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FCCD9B-252A-49FE-90D3-307A1C1FB0E5}" type="slidenum">
              <a:rPr lang="en-GB" smtClean="0"/>
              <a:t>‹#›</a:t>
            </a:fld>
            <a:endParaRPr lang="en-GB"/>
          </a:p>
        </p:txBody>
      </p:sp>
    </p:spTree>
    <p:extLst>
      <p:ext uri="{BB962C8B-B14F-4D97-AF65-F5344CB8AC3E}">
        <p14:creationId xmlns:p14="http://schemas.microsoft.com/office/powerpoint/2010/main" val="360998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68F326-6EF4-437C-8DC5-8EEF1936D786}" type="datetimeFigureOut">
              <a:rPr lang="en-GB" smtClean="0"/>
              <a:t>03/06/2020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FCCD9B-252A-49FE-90D3-307A1C1FB0E5}" type="slidenum">
              <a:rPr lang="en-GB" smtClean="0"/>
              <a:t>‹#›</a:t>
            </a:fld>
            <a:endParaRPr lang="en-GB"/>
          </a:p>
        </p:txBody>
      </p:sp>
    </p:spTree>
    <p:extLst>
      <p:ext uri="{BB962C8B-B14F-4D97-AF65-F5344CB8AC3E}">
        <p14:creationId xmlns:p14="http://schemas.microsoft.com/office/powerpoint/2010/main" val="271419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168F326-6EF4-437C-8DC5-8EEF1936D786}" type="datetimeFigureOut">
              <a:rPr lang="en-GB" smtClean="0"/>
              <a:t>03/06/2020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FCCD9B-252A-49FE-90D3-307A1C1FB0E5}" type="slidenum">
              <a:rPr lang="en-GB" smtClean="0"/>
              <a:t>‹#›</a:t>
            </a:fld>
            <a:endParaRPr lang="en-GB"/>
          </a:p>
        </p:txBody>
      </p:sp>
    </p:spTree>
    <p:extLst>
      <p:ext uri="{BB962C8B-B14F-4D97-AF65-F5344CB8AC3E}">
        <p14:creationId xmlns:p14="http://schemas.microsoft.com/office/powerpoint/2010/main" val="3975581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168F326-6EF4-437C-8DC5-8EEF1936D786}" type="datetimeFigureOut">
              <a:rPr lang="en-GB" smtClean="0"/>
              <a:t>03/06/2020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8FCCD9B-252A-49FE-90D3-307A1C1FB0E5}" type="slidenum">
              <a:rPr lang="en-GB" smtClean="0"/>
              <a:t>‹#›</a:t>
            </a:fld>
            <a:endParaRPr lang="en-GB"/>
          </a:p>
        </p:txBody>
      </p:sp>
    </p:spTree>
    <p:extLst>
      <p:ext uri="{BB962C8B-B14F-4D97-AF65-F5344CB8AC3E}">
        <p14:creationId xmlns:p14="http://schemas.microsoft.com/office/powerpoint/2010/main" val="2797476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168F326-6EF4-437C-8DC5-8EEF1936D786}" type="datetimeFigureOut">
              <a:rPr lang="en-GB" smtClean="0"/>
              <a:t>03/06/2020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8FCCD9B-252A-49FE-90D3-307A1C1FB0E5}" type="slidenum">
              <a:rPr lang="en-GB" smtClean="0"/>
              <a:t>‹#›</a:t>
            </a:fld>
            <a:endParaRPr lang="en-GB"/>
          </a:p>
        </p:txBody>
      </p:sp>
    </p:spTree>
    <p:extLst>
      <p:ext uri="{BB962C8B-B14F-4D97-AF65-F5344CB8AC3E}">
        <p14:creationId xmlns:p14="http://schemas.microsoft.com/office/powerpoint/2010/main" val="2304199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68F326-6EF4-437C-8DC5-8EEF1936D786}" type="datetimeFigureOut">
              <a:rPr lang="en-GB" smtClean="0"/>
              <a:t>03/06/2020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8FCCD9B-252A-49FE-90D3-307A1C1FB0E5}" type="slidenum">
              <a:rPr lang="en-GB" smtClean="0"/>
              <a:t>‹#›</a:t>
            </a:fld>
            <a:endParaRPr lang="en-GB"/>
          </a:p>
        </p:txBody>
      </p:sp>
    </p:spTree>
    <p:extLst>
      <p:ext uri="{BB962C8B-B14F-4D97-AF65-F5344CB8AC3E}">
        <p14:creationId xmlns:p14="http://schemas.microsoft.com/office/powerpoint/2010/main" val="3636703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68F326-6EF4-437C-8DC5-8EEF1936D786}" type="datetimeFigureOut">
              <a:rPr lang="en-GB" smtClean="0"/>
              <a:t>03/06/2020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FCCD9B-252A-49FE-90D3-307A1C1FB0E5}" type="slidenum">
              <a:rPr lang="en-GB" smtClean="0"/>
              <a:t>‹#›</a:t>
            </a:fld>
            <a:endParaRPr lang="en-GB"/>
          </a:p>
        </p:txBody>
      </p:sp>
    </p:spTree>
    <p:extLst>
      <p:ext uri="{BB962C8B-B14F-4D97-AF65-F5344CB8AC3E}">
        <p14:creationId xmlns:p14="http://schemas.microsoft.com/office/powerpoint/2010/main" val="3420709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9"/>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68F326-6EF4-437C-8DC5-8EEF1936D786}" type="datetimeFigureOut">
              <a:rPr lang="en-GB" smtClean="0"/>
              <a:t>03/06/2020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FCCD9B-252A-49FE-90D3-307A1C1FB0E5}" type="slidenum">
              <a:rPr lang="en-GB" smtClean="0"/>
              <a:t>‹#›</a:t>
            </a:fld>
            <a:endParaRPr lang="en-GB"/>
          </a:p>
        </p:txBody>
      </p:sp>
    </p:spTree>
    <p:extLst>
      <p:ext uri="{BB962C8B-B14F-4D97-AF65-F5344CB8AC3E}">
        <p14:creationId xmlns:p14="http://schemas.microsoft.com/office/powerpoint/2010/main" val="3953863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68F326-6EF4-437C-8DC5-8EEF1936D786}" type="datetimeFigureOut">
              <a:rPr lang="en-GB" smtClean="0"/>
              <a:t>03/06/2020</a:t>
            </a:fld>
            <a:endParaRPr lang="en-GB"/>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FCCD9B-252A-49FE-90D3-307A1C1FB0E5}" type="slidenum">
              <a:rPr lang="en-GB" smtClean="0"/>
              <a:t>‹#›</a:t>
            </a:fld>
            <a:endParaRPr lang="en-GB"/>
          </a:p>
        </p:txBody>
      </p:sp>
    </p:spTree>
    <p:extLst>
      <p:ext uri="{BB962C8B-B14F-4D97-AF65-F5344CB8AC3E}">
        <p14:creationId xmlns:p14="http://schemas.microsoft.com/office/powerpoint/2010/main" val="21589863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home.oxfordowl.co.uk/english/primary-grammar/"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4547" y="1122363"/>
            <a:ext cx="11900079" cy="2387600"/>
          </a:xfrm>
        </p:spPr>
        <p:txBody>
          <a:bodyPr>
            <a:normAutofit fontScale="90000"/>
          </a:bodyPr>
          <a:lstStyle/>
          <a:p>
            <a:r>
              <a:rPr lang="en-GB" b="1" dirty="0" smtClean="0">
                <a:latin typeface="Century Gothic" panose="020B0502020202020204" pitchFamily="34" charset="0"/>
              </a:rPr>
              <a:t>Subject: English</a:t>
            </a:r>
            <a:r>
              <a:rPr lang="en-GB" dirty="0" smtClean="0">
                <a:latin typeface="Century Gothic" panose="020B0502020202020204" pitchFamily="34" charset="0"/>
              </a:rPr>
              <a:t/>
            </a:r>
            <a:br>
              <a:rPr lang="en-GB" dirty="0" smtClean="0">
                <a:latin typeface="Century Gothic" panose="020B0502020202020204" pitchFamily="34" charset="0"/>
              </a:rPr>
            </a:br>
            <a:r>
              <a:rPr lang="en-GB" b="1" dirty="0" smtClean="0">
                <a:latin typeface="Century Gothic" panose="020B0502020202020204" pitchFamily="34" charset="0"/>
              </a:rPr>
              <a:t>Year Group: </a:t>
            </a:r>
            <a:r>
              <a:rPr lang="en-GB" b="1" dirty="0">
                <a:latin typeface="Century Gothic" panose="020B0502020202020204" pitchFamily="34" charset="0"/>
              </a:rPr>
              <a:t>5</a:t>
            </a:r>
            <a:r>
              <a:rPr lang="en-GB" dirty="0" smtClean="0">
                <a:latin typeface="Century Gothic" panose="020B0502020202020204" pitchFamily="34" charset="0"/>
              </a:rPr>
              <a:t/>
            </a:r>
            <a:br>
              <a:rPr lang="en-GB" dirty="0" smtClean="0">
                <a:latin typeface="Century Gothic" panose="020B0502020202020204" pitchFamily="34" charset="0"/>
              </a:rPr>
            </a:br>
            <a:r>
              <a:rPr lang="en-GB" b="1" dirty="0" smtClean="0">
                <a:latin typeface="Century Gothic" panose="020B0502020202020204" pitchFamily="34" charset="0"/>
              </a:rPr>
              <a:t>Week Commencing: </a:t>
            </a:r>
            <a:r>
              <a:rPr lang="en-GB" b="1" dirty="0" smtClean="0">
                <a:latin typeface="Century Gothic" panose="020B0502020202020204" pitchFamily="34" charset="0"/>
              </a:rPr>
              <a:t>22</a:t>
            </a:r>
            <a:r>
              <a:rPr lang="en-GB" b="1" dirty="0" smtClean="0">
                <a:latin typeface="Century Gothic" panose="020B0502020202020204" pitchFamily="34" charset="0"/>
              </a:rPr>
              <a:t>.06.2020</a:t>
            </a:r>
            <a:endParaRPr lang="en-GB" dirty="0">
              <a:latin typeface="Century Gothic" panose="020B0502020202020204" pitchFamily="34" charset="0"/>
            </a:endParaRPr>
          </a:p>
        </p:txBody>
      </p:sp>
      <p:pic>
        <p:nvPicPr>
          <p:cNvPr id="1026" name="Picture 2" descr="Bridge Schools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4643" y="3810852"/>
            <a:ext cx="1902719" cy="190271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684138" y="5550796"/>
            <a:ext cx="5370489" cy="1200329"/>
          </a:xfrm>
          <a:prstGeom prst="rect">
            <a:avLst/>
          </a:prstGeom>
          <a:noFill/>
        </p:spPr>
        <p:txBody>
          <a:bodyPr wrap="square" rtlCol="0">
            <a:spAutoFit/>
          </a:bodyPr>
          <a:lstStyle/>
          <a:p>
            <a:r>
              <a:rPr lang="en-GB" dirty="0" smtClean="0"/>
              <a:t>For subject information, games and activities to support this planning, please also look on the ‘Help your child with English’ document saved on the class page.</a:t>
            </a:r>
            <a:endParaRPr lang="en-GB" dirty="0"/>
          </a:p>
        </p:txBody>
      </p:sp>
    </p:spTree>
    <p:extLst>
      <p:ext uri="{BB962C8B-B14F-4D97-AF65-F5344CB8AC3E}">
        <p14:creationId xmlns:p14="http://schemas.microsoft.com/office/powerpoint/2010/main" val="35509426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186FA7D-8592-824C-BD86-4990F9E63D7A}"/>
              </a:ext>
            </a:extLst>
          </p:cNvPr>
          <p:cNvSpPr>
            <a:spLocks noGrp="1"/>
          </p:cNvSpPr>
          <p:nvPr>
            <p:ph type="title"/>
          </p:nvPr>
        </p:nvSpPr>
        <p:spPr>
          <a:xfrm>
            <a:off x="395775" y="4"/>
            <a:ext cx="10515600" cy="1325563"/>
          </a:xfrm>
        </p:spPr>
        <p:txBody>
          <a:bodyPr/>
          <a:lstStyle/>
          <a:p>
            <a:r>
              <a:rPr lang="en-GB" u="sng" dirty="0">
                <a:latin typeface="Century Gothic" panose="020B0502020202020204" pitchFamily="34" charset="0"/>
              </a:rPr>
              <a:t>Key terms:</a:t>
            </a:r>
          </a:p>
        </p:txBody>
      </p:sp>
      <p:sp>
        <p:nvSpPr>
          <p:cNvPr id="3" name="Content Placeholder 2">
            <a:extLst>
              <a:ext uri="{FF2B5EF4-FFF2-40B4-BE49-F238E27FC236}">
                <a16:creationId xmlns="" xmlns:a16="http://schemas.microsoft.com/office/drawing/2014/main" id="{0D3EA6E6-C976-4A4C-94F8-8D711F929D6E}"/>
              </a:ext>
            </a:extLst>
          </p:cNvPr>
          <p:cNvSpPr>
            <a:spLocks noGrp="1"/>
          </p:cNvSpPr>
          <p:nvPr>
            <p:ph idx="1"/>
          </p:nvPr>
        </p:nvSpPr>
        <p:spPr>
          <a:xfrm>
            <a:off x="395778" y="1200995"/>
            <a:ext cx="11205519" cy="5145214"/>
          </a:xfrm>
        </p:spPr>
        <p:txBody>
          <a:bodyPr>
            <a:normAutofit/>
          </a:bodyPr>
          <a:lstStyle/>
          <a:p>
            <a:pPr marL="0" indent="0">
              <a:buNone/>
            </a:pPr>
            <a:r>
              <a:rPr lang="en-GB" sz="2000" dirty="0">
                <a:latin typeface="Century Gothic" panose="020B0502020202020204" pitchFamily="34" charset="0"/>
              </a:rPr>
              <a:t>If you need any support whilst helping your child in the grammar and punctuation activities this week, Oxford Owl have a great page that breaks down some of the </a:t>
            </a:r>
            <a:r>
              <a:rPr lang="en-GB" sz="2000" dirty="0" smtClean="0">
                <a:latin typeface="Century Gothic" panose="020B0502020202020204" pitchFamily="34" charset="0"/>
              </a:rPr>
              <a:t>terminology you may come across, just choose the year group for your child. </a:t>
            </a:r>
            <a:endParaRPr lang="en-GB" sz="2000" dirty="0">
              <a:latin typeface="Century Gothic" panose="020B0502020202020204" pitchFamily="34" charset="0"/>
            </a:endParaRPr>
          </a:p>
          <a:p>
            <a:pPr marL="0" indent="0">
              <a:buNone/>
            </a:pPr>
            <a:r>
              <a:rPr lang="en-GB" sz="2000" dirty="0">
                <a:latin typeface="Century Gothic" panose="020B0502020202020204" pitchFamily="34" charset="0"/>
                <a:hlinkClick r:id="rId2"/>
              </a:rPr>
              <a:t>https://home.oxfordowl.co.uk/english/primary-grammar</a:t>
            </a:r>
            <a:r>
              <a:rPr lang="en-GB" sz="2000" dirty="0" smtClean="0">
                <a:latin typeface="Century Gothic" panose="020B0502020202020204" pitchFamily="34" charset="0"/>
                <a:hlinkClick r:id="rId2"/>
              </a:rPr>
              <a:t>/</a:t>
            </a:r>
            <a:r>
              <a:rPr lang="en-GB" sz="2000" dirty="0" smtClean="0">
                <a:latin typeface="Century Gothic" panose="020B0502020202020204" pitchFamily="34" charset="0"/>
              </a:rPr>
              <a:t> </a:t>
            </a:r>
          </a:p>
          <a:p>
            <a:pPr marL="0" indent="0">
              <a:buNone/>
            </a:pPr>
            <a:endParaRPr lang="en-GB" sz="2000" dirty="0" smtClean="0">
              <a:latin typeface="Century Gothic" panose="020B0502020202020204" pitchFamily="34" charset="0"/>
            </a:endParaRPr>
          </a:p>
          <a:p>
            <a:pPr marL="0" indent="0">
              <a:buNone/>
            </a:pPr>
            <a:r>
              <a:rPr lang="en-GB" sz="2000" dirty="0" smtClean="0">
                <a:latin typeface="Century Gothic" panose="020B0502020202020204" pitchFamily="34" charset="0"/>
              </a:rPr>
              <a:t>This week: </a:t>
            </a:r>
            <a:endParaRPr lang="en-GB" sz="2000" dirty="0" smtClean="0">
              <a:latin typeface="Century Gothic" panose="020B0502020202020204" pitchFamily="34" charset="0"/>
            </a:endParaRPr>
          </a:p>
          <a:p>
            <a:pPr marL="0" indent="0">
              <a:buNone/>
            </a:pPr>
            <a:r>
              <a:rPr lang="en-GB" sz="2000" b="1" dirty="0" smtClean="0">
                <a:latin typeface="Century Gothic" panose="020B0502020202020204" pitchFamily="34" charset="0"/>
              </a:rPr>
              <a:t>ISPACE</a:t>
            </a:r>
            <a:r>
              <a:rPr lang="en-GB" sz="2000" dirty="0" smtClean="0">
                <a:latin typeface="Century Gothic" panose="020B0502020202020204" pitchFamily="34" charset="0"/>
              </a:rPr>
              <a:t> – an anagram used in school to remind children of ways to vary sentence openers. (See Slide 5 for more info) </a:t>
            </a:r>
            <a:endParaRPr lang="en-GB" sz="2000" dirty="0" smtClean="0">
              <a:latin typeface="Century Gothic" panose="020B0502020202020204" pitchFamily="34" charset="0"/>
            </a:endParaRPr>
          </a:p>
          <a:p>
            <a:pPr marL="0" indent="0">
              <a:buNone/>
            </a:pPr>
            <a:endParaRPr lang="en-GB" sz="2000" dirty="0">
              <a:latin typeface="Century Gothic" panose="020B0502020202020204" pitchFamily="34" charset="0"/>
            </a:endParaRPr>
          </a:p>
          <a:p>
            <a:pPr marL="0" indent="0">
              <a:buNone/>
            </a:pPr>
            <a:r>
              <a:rPr lang="en-GB" sz="4400" u="sng" dirty="0" smtClean="0">
                <a:latin typeface="Century Gothic" panose="020B0502020202020204" pitchFamily="34" charset="0"/>
              </a:rPr>
              <a:t>Note: </a:t>
            </a:r>
          </a:p>
          <a:p>
            <a:pPr marL="0" indent="0">
              <a:buNone/>
            </a:pPr>
            <a:r>
              <a:rPr lang="en-GB" sz="2000" dirty="0" smtClean="0">
                <a:latin typeface="Century Gothic" panose="020B0502020202020204" pitchFamily="34" charset="0"/>
              </a:rPr>
              <a:t>This series of lessons will build into a unit of work (over a couple of weeks) and focus on using a real life event, to inspire story writing. </a:t>
            </a:r>
            <a:endParaRPr lang="en-GB" sz="2000" dirty="0">
              <a:latin typeface="Century Gothic" panose="020B0502020202020204" pitchFamily="34" charset="0"/>
            </a:endParaRPr>
          </a:p>
          <a:p>
            <a:pPr marL="0" indent="0">
              <a:buNone/>
            </a:pPr>
            <a:endParaRPr lang="en-GB" sz="1600" dirty="0"/>
          </a:p>
          <a:p>
            <a:pPr marL="0" indent="0">
              <a:buNone/>
            </a:pPr>
            <a:endParaRPr lang="en-GB" sz="2000" dirty="0"/>
          </a:p>
        </p:txBody>
      </p:sp>
    </p:spTree>
    <p:extLst>
      <p:ext uri="{BB962C8B-B14F-4D97-AF65-F5344CB8AC3E}">
        <p14:creationId xmlns:p14="http://schemas.microsoft.com/office/powerpoint/2010/main" val="38985825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059" y="721556"/>
            <a:ext cx="11602279" cy="1325563"/>
          </a:xfrm>
        </p:spPr>
        <p:txBody>
          <a:bodyPr>
            <a:normAutofit fontScale="90000"/>
          </a:bodyPr>
          <a:lstStyle/>
          <a:p>
            <a:r>
              <a:rPr lang="en-GB" sz="3600" b="1" u="sng" dirty="0">
                <a:latin typeface="Gothic"/>
              </a:rPr>
              <a:t>Date: </a:t>
            </a:r>
            <a:r>
              <a:rPr lang="en-GB" sz="3600" b="1" u="sng" dirty="0" smtClean="0">
                <a:latin typeface="Gothic"/>
              </a:rPr>
              <a:t>22</a:t>
            </a:r>
            <a:r>
              <a:rPr lang="en-GB" sz="3600" b="1" u="sng" dirty="0" smtClean="0">
                <a:latin typeface="Gothic"/>
              </a:rPr>
              <a:t>.06.2020</a:t>
            </a:r>
            <a:r>
              <a:rPr lang="en-GB" sz="3600" b="1" u="sng" dirty="0">
                <a:latin typeface="Gothic"/>
              </a:rPr>
              <a:t/>
            </a:r>
            <a:br>
              <a:rPr lang="en-GB" sz="3600" b="1" u="sng" dirty="0">
                <a:latin typeface="Gothic"/>
              </a:rPr>
            </a:br>
            <a:r>
              <a:rPr lang="en-GB" sz="3600" b="1" u="sng" dirty="0">
                <a:latin typeface="Gothic"/>
              </a:rPr>
              <a:t>Lesson Objective: To practise my spellings for the week and </a:t>
            </a:r>
            <a:r>
              <a:rPr lang="en-GB" sz="3600" b="1" u="sng" dirty="0" smtClean="0">
                <a:latin typeface="Gothic"/>
              </a:rPr>
              <a:t>develop my reading skills.</a:t>
            </a:r>
            <a:r>
              <a:rPr lang="en-GB" dirty="0">
                <a:latin typeface="Gothic"/>
              </a:rPr>
              <a:t/>
            </a:r>
            <a:br>
              <a:rPr lang="en-GB" dirty="0">
                <a:latin typeface="Gothic"/>
              </a:rPr>
            </a:br>
            <a:endParaRPr lang="en-GB" b="1" u="sng" dirty="0">
              <a:latin typeface="Gothic"/>
            </a:endParaRPr>
          </a:p>
        </p:txBody>
      </p:sp>
      <p:sp>
        <p:nvSpPr>
          <p:cNvPr id="3" name="Content Placeholder 2"/>
          <p:cNvSpPr>
            <a:spLocks noGrp="1"/>
          </p:cNvSpPr>
          <p:nvPr>
            <p:ph idx="1"/>
          </p:nvPr>
        </p:nvSpPr>
        <p:spPr>
          <a:xfrm>
            <a:off x="154057" y="1967605"/>
            <a:ext cx="9167192" cy="4761189"/>
          </a:xfrm>
        </p:spPr>
        <p:txBody>
          <a:bodyPr>
            <a:normAutofit fontScale="92500" lnSpcReduction="20000"/>
          </a:bodyPr>
          <a:lstStyle/>
          <a:p>
            <a:pPr marL="0" indent="0">
              <a:buNone/>
            </a:pPr>
            <a:r>
              <a:rPr lang="en-GB" sz="2200" b="1" u="sng" dirty="0" smtClean="0">
                <a:latin typeface="Century Gothic" panose="020B0502020202020204" pitchFamily="34" charset="0"/>
              </a:rPr>
              <a:t>Activities:</a:t>
            </a:r>
            <a:endParaRPr lang="en-GB" sz="2200" b="1" u="sng" dirty="0">
              <a:latin typeface="Century Gothic" panose="020B0502020202020204" pitchFamily="34" charset="0"/>
            </a:endParaRPr>
          </a:p>
          <a:p>
            <a:r>
              <a:rPr lang="en-GB" sz="2400" dirty="0" smtClean="0">
                <a:latin typeface="Century Gothic" panose="020B0502020202020204" pitchFamily="34" charset="0"/>
              </a:rPr>
              <a:t>Look </a:t>
            </a:r>
            <a:r>
              <a:rPr lang="en-GB" sz="2400" dirty="0">
                <a:latin typeface="Century Gothic" panose="020B0502020202020204" pitchFamily="34" charset="0"/>
              </a:rPr>
              <a:t>at ‘Spelling </a:t>
            </a:r>
            <a:r>
              <a:rPr lang="en-GB" sz="2400" dirty="0" smtClean="0">
                <a:latin typeface="Century Gothic" panose="020B0502020202020204" pitchFamily="34" charset="0"/>
              </a:rPr>
              <a:t>PowerPoint – </a:t>
            </a:r>
            <a:r>
              <a:rPr lang="en-GB" sz="2400" dirty="0" smtClean="0">
                <a:latin typeface="Century Gothic" panose="020B0502020202020204" pitchFamily="34" charset="0"/>
              </a:rPr>
              <a:t>Verbs with the Prefix over’.</a:t>
            </a:r>
            <a:endParaRPr lang="en-GB" sz="2400" dirty="0">
              <a:latin typeface="Century Gothic" panose="020B0502020202020204" pitchFamily="34" charset="0"/>
            </a:endParaRPr>
          </a:p>
          <a:p>
            <a:r>
              <a:rPr lang="en-GB" sz="2400" dirty="0">
                <a:latin typeface="Century Gothic" panose="020B0502020202020204" pitchFamily="34" charset="0"/>
              </a:rPr>
              <a:t>Get tested on this weeks spellings and keep your score for the end of the week!</a:t>
            </a:r>
          </a:p>
          <a:p>
            <a:pPr>
              <a:lnSpc>
                <a:spcPct val="120000"/>
              </a:lnSpc>
            </a:pPr>
            <a:r>
              <a:rPr lang="en-GB" sz="2400" dirty="0">
                <a:latin typeface="Century Gothic" panose="020B0502020202020204" pitchFamily="34" charset="0"/>
              </a:rPr>
              <a:t>Practise these spellings </a:t>
            </a:r>
            <a:r>
              <a:rPr lang="en-GB" sz="2400" dirty="0" smtClean="0">
                <a:latin typeface="Century Gothic" panose="020B0502020202020204" pitchFamily="34" charset="0"/>
              </a:rPr>
              <a:t>through </a:t>
            </a:r>
            <a:r>
              <a:rPr lang="en-GB" sz="2400" dirty="0" smtClean="0">
                <a:latin typeface="Century Gothic" panose="020B0502020202020204" pitchFamily="34" charset="0"/>
              </a:rPr>
              <a:t>the word search on the class page. </a:t>
            </a:r>
            <a:endParaRPr lang="en-GB" sz="2400" dirty="0" smtClean="0">
              <a:latin typeface="Century Gothic" panose="020B0502020202020204" pitchFamily="34" charset="0"/>
            </a:endParaRPr>
          </a:p>
          <a:p>
            <a:pPr marL="0" indent="0">
              <a:lnSpc>
                <a:spcPct val="120000"/>
              </a:lnSpc>
              <a:buNone/>
            </a:pPr>
            <a:r>
              <a:rPr lang="en-GB" sz="2400" dirty="0" smtClean="0">
                <a:latin typeface="Century Gothic" panose="020B0502020202020204" pitchFamily="34" charset="0"/>
              </a:rPr>
              <a:t>Guided Reading:</a:t>
            </a:r>
          </a:p>
          <a:p>
            <a:pPr>
              <a:lnSpc>
                <a:spcPct val="120000"/>
              </a:lnSpc>
            </a:pPr>
            <a:r>
              <a:rPr lang="en-GB" sz="2400" dirty="0" smtClean="0">
                <a:latin typeface="Century Gothic" panose="020B0502020202020204" pitchFamily="34" charset="0"/>
              </a:rPr>
              <a:t>Read </a:t>
            </a:r>
            <a:r>
              <a:rPr lang="en-GB" sz="2400" dirty="0" smtClean="0">
                <a:latin typeface="Century Gothic" panose="020B0502020202020204" pitchFamily="34" charset="0"/>
              </a:rPr>
              <a:t>‘World Oceans Day’. </a:t>
            </a:r>
            <a:r>
              <a:rPr lang="en-GB" sz="2400" dirty="0" smtClean="0">
                <a:latin typeface="Century Gothic" panose="020B0502020202020204" pitchFamily="34" charset="0"/>
              </a:rPr>
              <a:t>There a 3 levels of difficulty to choose from. </a:t>
            </a:r>
          </a:p>
          <a:p>
            <a:pPr>
              <a:lnSpc>
                <a:spcPct val="120000"/>
              </a:lnSpc>
            </a:pPr>
            <a:r>
              <a:rPr lang="en-GB" sz="2400" dirty="0" smtClean="0">
                <a:latin typeface="Century Gothic" panose="020B0502020202020204" pitchFamily="34" charset="0"/>
              </a:rPr>
              <a:t>Complete the Questions for the level you read, remember to use evidence from the text to back up your answers.  </a:t>
            </a:r>
          </a:p>
          <a:p>
            <a:pPr>
              <a:lnSpc>
                <a:spcPct val="120000"/>
              </a:lnSpc>
            </a:pPr>
            <a:r>
              <a:rPr lang="en-GB" sz="2400" dirty="0" smtClean="0">
                <a:latin typeface="Century Gothic" panose="020B0502020202020204" pitchFamily="34" charset="0"/>
              </a:rPr>
              <a:t>Mark your answers. </a:t>
            </a:r>
            <a:endParaRPr lang="en-GB" sz="2400" dirty="0">
              <a:latin typeface="Century Gothic" panose="020B0502020202020204" pitchFamily="34" charset="0"/>
            </a:endParaRPr>
          </a:p>
        </p:txBody>
      </p:sp>
      <p:cxnSp>
        <p:nvCxnSpPr>
          <p:cNvPr id="13" name="Straight Arrow Connector 12">
            <a:extLst>
              <a:ext uri="{FF2B5EF4-FFF2-40B4-BE49-F238E27FC236}">
                <a16:creationId xmlns="" xmlns:a16="http://schemas.microsoft.com/office/drawing/2014/main" id="{BA9A2A98-5BD1-3F41-9AD3-FC3110574678}"/>
              </a:ext>
            </a:extLst>
          </p:cNvPr>
          <p:cNvCxnSpPr/>
          <p:nvPr/>
        </p:nvCxnSpPr>
        <p:spPr>
          <a:xfrm flipV="1">
            <a:off x="7649869" y="2048264"/>
            <a:ext cx="1139289" cy="21866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118" t="16232" r="27624" b="15485"/>
          <a:stretch/>
        </p:blipFill>
        <p:spPr bwMode="auto">
          <a:xfrm>
            <a:off x="9274668" y="4285396"/>
            <a:ext cx="2729776" cy="2265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1573" t="14552" r="12100" b="10448"/>
          <a:stretch/>
        </p:blipFill>
        <p:spPr bwMode="auto">
          <a:xfrm>
            <a:off x="8980226" y="1596788"/>
            <a:ext cx="2863732" cy="214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96107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u="sng" dirty="0" smtClean="0">
                <a:latin typeface="Century Gothic" panose="020B0502020202020204" pitchFamily="34" charset="0"/>
              </a:rPr>
              <a:t>Date: </a:t>
            </a:r>
            <a:r>
              <a:rPr lang="en-GB" b="1" u="sng" dirty="0" smtClean="0">
                <a:latin typeface="Century Gothic" panose="020B0502020202020204" pitchFamily="34" charset="0"/>
              </a:rPr>
              <a:t>23</a:t>
            </a:r>
            <a:r>
              <a:rPr lang="en-GB" b="1" u="sng" dirty="0" smtClean="0">
                <a:latin typeface="Century Gothic" panose="020B0502020202020204" pitchFamily="34" charset="0"/>
              </a:rPr>
              <a:t>.06.2020 – 25.06.20</a:t>
            </a:r>
            <a:r>
              <a:rPr lang="en-GB" b="1" u="sng" dirty="0" smtClean="0">
                <a:latin typeface="Century Gothic" panose="020B0502020202020204" pitchFamily="34" charset="0"/>
              </a:rPr>
              <a:t/>
            </a:r>
            <a:br>
              <a:rPr lang="en-GB" b="1" u="sng" dirty="0" smtClean="0">
                <a:latin typeface="Century Gothic" panose="020B0502020202020204" pitchFamily="34" charset="0"/>
              </a:rPr>
            </a:br>
            <a:r>
              <a:rPr lang="en-GB" b="1" u="sng" dirty="0" smtClean="0">
                <a:latin typeface="Century Gothic" panose="020B0502020202020204" pitchFamily="34" charset="0"/>
              </a:rPr>
              <a:t>Lesson Objective</a:t>
            </a:r>
            <a:r>
              <a:rPr lang="en-GB" b="1" u="sng" dirty="0" smtClean="0">
                <a:latin typeface="Century Gothic" panose="020B0502020202020204" pitchFamily="34" charset="0"/>
              </a:rPr>
              <a:t>: To write an adventure story</a:t>
            </a:r>
            <a:endParaRPr lang="en-GB" b="1" u="sng" dirty="0">
              <a:latin typeface="Century Gothic" panose="020B0502020202020204" pitchFamily="34" charset="0"/>
            </a:endParaRPr>
          </a:p>
        </p:txBody>
      </p:sp>
      <p:sp>
        <p:nvSpPr>
          <p:cNvPr id="3" name="Content Placeholder 2"/>
          <p:cNvSpPr>
            <a:spLocks noGrp="1"/>
          </p:cNvSpPr>
          <p:nvPr>
            <p:ph idx="1"/>
          </p:nvPr>
        </p:nvSpPr>
        <p:spPr>
          <a:xfrm>
            <a:off x="826477" y="1966301"/>
            <a:ext cx="10515600" cy="4598271"/>
          </a:xfrm>
        </p:spPr>
        <p:txBody>
          <a:bodyPr>
            <a:normAutofit/>
          </a:bodyPr>
          <a:lstStyle/>
          <a:p>
            <a:pPr marL="0" indent="0">
              <a:buNone/>
            </a:pPr>
            <a:r>
              <a:rPr lang="en-GB" sz="2200" b="1" dirty="0" smtClean="0">
                <a:latin typeface="Century Gothic" panose="020B0502020202020204" pitchFamily="34" charset="0"/>
              </a:rPr>
              <a:t>Activity:</a:t>
            </a:r>
          </a:p>
          <a:p>
            <a:pPr marL="0" indent="0">
              <a:buNone/>
            </a:pPr>
            <a:r>
              <a:rPr lang="en-GB" sz="2000" dirty="0" smtClean="0">
                <a:latin typeface="Century Gothic" panose="020B0502020202020204" pitchFamily="34" charset="0"/>
              </a:rPr>
              <a:t>This may take you two or three lessons. Go at a pace that works best for you! </a:t>
            </a:r>
          </a:p>
          <a:p>
            <a:pPr marL="0" indent="0">
              <a:buNone/>
            </a:pPr>
            <a:r>
              <a:rPr lang="en-GB" sz="2000" dirty="0" smtClean="0">
                <a:latin typeface="Century Gothic" panose="020B0502020202020204" pitchFamily="34" charset="0"/>
              </a:rPr>
              <a:t>Begin writing your story. Remember to refer back to the toolkit you made (or the one downloaded from the class page) to help you whilst writing. </a:t>
            </a:r>
            <a:endParaRPr lang="en-GB" sz="2000" dirty="0" smtClean="0">
              <a:latin typeface="Century Gothic" panose="020B0502020202020204" pitchFamily="34" charset="0"/>
            </a:endParaRPr>
          </a:p>
          <a:p>
            <a:pPr marL="0" indent="0">
              <a:buNone/>
            </a:pPr>
            <a:r>
              <a:rPr lang="en-GB" sz="2000" dirty="0" smtClean="0">
                <a:latin typeface="Century Gothic" panose="020B0502020202020204" pitchFamily="34" charset="0"/>
              </a:rPr>
              <a:t>An effective story will make the reader ‘feel’ so try to create suspense and a range of emotions within your writing. </a:t>
            </a:r>
            <a:r>
              <a:rPr lang="en-GB" sz="1600" i="1" dirty="0" smtClean="0">
                <a:solidFill>
                  <a:srgbClr val="FF0000"/>
                </a:solidFill>
                <a:latin typeface="Century Gothic" panose="020B0502020202020204" pitchFamily="34" charset="0"/>
              </a:rPr>
              <a:t>On the next slide are some examples of emotive language. </a:t>
            </a:r>
          </a:p>
          <a:p>
            <a:pPr marL="0" indent="0">
              <a:buNone/>
            </a:pPr>
            <a:r>
              <a:rPr lang="en-GB" sz="2000" dirty="0" smtClean="0">
                <a:latin typeface="Century Gothic" panose="020B0502020202020204" pitchFamily="34" charset="0"/>
              </a:rPr>
              <a:t>You may want to spend each day writing a part of the story, like we do in school. This will help you structure your story and not miss any parts (We know some of you like to speed ahead!) </a:t>
            </a:r>
            <a:r>
              <a:rPr lang="en-GB" sz="2000" dirty="0" smtClean="0">
                <a:latin typeface="Century Gothic" panose="020B0502020202020204" pitchFamily="34" charset="0"/>
              </a:rPr>
              <a:t>E.g.</a:t>
            </a:r>
          </a:p>
          <a:p>
            <a:pPr marL="0" indent="0">
              <a:buNone/>
            </a:pPr>
            <a:r>
              <a:rPr lang="en-GB" sz="1600" i="1" dirty="0" smtClean="0">
                <a:latin typeface="Century Gothic" panose="020B0502020202020204" pitchFamily="34" charset="0"/>
              </a:rPr>
              <a:t>Mon – Opening and conflict</a:t>
            </a:r>
          </a:p>
          <a:p>
            <a:pPr marL="0" indent="0">
              <a:buNone/>
            </a:pPr>
            <a:r>
              <a:rPr lang="en-GB" sz="1600" i="1" dirty="0" smtClean="0">
                <a:latin typeface="Century Gothic" panose="020B0502020202020204" pitchFamily="34" charset="0"/>
              </a:rPr>
              <a:t>Tue – Crisis </a:t>
            </a:r>
          </a:p>
          <a:p>
            <a:pPr marL="0" indent="0">
              <a:buNone/>
            </a:pPr>
            <a:r>
              <a:rPr lang="en-GB" sz="1600" i="1" dirty="0" smtClean="0">
                <a:latin typeface="Century Gothic" panose="020B0502020202020204" pitchFamily="34" charset="0"/>
              </a:rPr>
              <a:t>Wed – Resolution and ending</a:t>
            </a:r>
          </a:p>
          <a:p>
            <a:pPr marL="0" indent="0">
              <a:buNone/>
            </a:pPr>
            <a:r>
              <a:rPr lang="en-GB" sz="2000" dirty="0" smtClean="0">
                <a:latin typeface="Century Gothic" panose="020B0502020202020204" pitchFamily="34" charset="0"/>
              </a:rPr>
              <a:t>Remember to read it through as you write, to check for mistakes! </a:t>
            </a:r>
            <a:endParaRPr lang="en-GB" sz="2000" dirty="0" smtClean="0">
              <a:latin typeface="Century Gothic" panose="020B0502020202020204" pitchFamily="34" charset="0"/>
            </a:endParaRPr>
          </a:p>
        </p:txBody>
      </p:sp>
    </p:spTree>
    <p:extLst>
      <p:ext uri="{BB962C8B-B14F-4D97-AF65-F5344CB8AC3E}">
        <p14:creationId xmlns:p14="http://schemas.microsoft.com/office/powerpoint/2010/main" val="27407426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104" t="13993" r="55735" b="6250"/>
          <a:stretch/>
        </p:blipFill>
        <p:spPr bwMode="auto">
          <a:xfrm>
            <a:off x="1705970" y="-1"/>
            <a:ext cx="4435522" cy="6820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4543" t="13806" r="16401" b="6250"/>
          <a:stretch/>
        </p:blipFill>
        <p:spPr bwMode="auto">
          <a:xfrm>
            <a:off x="7287903" y="38775"/>
            <a:ext cx="4408227" cy="681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rot="16200000">
            <a:off x="-1760562" y="3210350"/>
            <a:ext cx="6141491" cy="400110"/>
          </a:xfrm>
          <a:prstGeom prst="rect">
            <a:avLst/>
          </a:prstGeom>
          <a:noFill/>
        </p:spPr>
        <p:txBody>
          <a:bodyPr wrap="square" rtlCol="0">
            <a:spAutoFit/>
          </a:bodyPr>
          <a:lstStyle/>
          <a:p>
            <a:r>
              <a:rPr lang="en-GB" sz="2000" b="1" dirty="0" smtClean="0">
                <a:solidFill>
                  <a:srgbClr val="FF0000"/>
                </a:solidFill>
                <a:latin typeface="Century Gothic" panose="020B0502020202020204" pitchFamily="34" charset="0"/>
              </a:rPr>
              <a:t>Try using some of these to help the reader ‘feel’. </a:t>
            </a:r>
            <a:endParaRPr lang="en-GB" sz="2000" b="1" dirty="0">
              <a:solidFill>
                <a:srgbClr val="FF0000"/>
              </a:solidFill>
              <a:latin typeface="Century Gothic" panose="020B0502020202020204" pitchFamily="34" charset="0"/>
            </a:endParaRPr>
          </a:p>
        </p:txBody>
      </p:sp>
      <p:sp>
        <p:nvSpPr>
          <p:cNvPr id="8" name="TextBox 7"/>
          <p:cNvSpPr txBox="1"/>
          <p:nvPr/>
        </p:nvSpPr>
        <p:spPr>
          <a:xfrm rot="16200000">
            <a:off x="3796353" y="3056462"/>
            <a:ext cx="6141491" cy="707886"/>
          </a:xfrm>
          <a:prstGeom prst="rect">
            <a:avLst/>
          </a:prstGeom>
          <a:noFill/>
        </p:spPr>
        <p:txBody>
          <a:bodyPr wrap="square" rtlCol="0">
            <a:spAutoFit/>
          </a:bodyPr>
          <a:lstStyle/>
          <a:p>
            <a:r>
              <a:rPr lang="en-GB" sz="2000" b="1" dirty="0" smtClean="0">
                <a:solidFill>
                  <a:srgbClr val="FF0000"/>
                </a:solidFill>
                <a:latin typeface="Century Gothic" panose="020B0502020202020204" pitchFamily="34" charset="0"/>
              </a:rPr>
              <a:t>Use ISPACE techniques for interesting sentence openers! </a:t>
            </a:r>
            <a:endParaRPr lang="en-GB" sz="2000" b="1" dirty="0">
              <a:solidFill>
                <a:srgbClr val="FF0000"/>
              </a:solidFill>
              <a:latin typeface="Century Gothic" panose="020B0502020202020204" pitchFamily="34" charset="0"/>
            </a:endParaRPr>
          </a:p>
        </p:txBody>
      </p:sp>
      <p:cxnSp>
        <p:nvCxnSpPr>
          <p:cNvPr id="6" name="Straight Arrow Connector 5"/>
          <p:cNvCxnSpPr/>
          <p:nvPr/>
        </p:nvCxnSpPr>
        <p:spPr>
          <a:xfrm>
            <a:off x="1510239" y="511023"/>
            <a:ext cx="878119" cy="171365"/>
          </a:xfrm>
          <a:prstGeom prst="straightConnector1">
            <a:avLst/>
          </a:prstGeom>
          <a:ln w="57150">
            <a:tailEnd type="arrow"/>
          </a:ln>
        </p:spPr>
        <p:style>
          <a:lnRef idx="1">
            <a:schemeClr val="dk1"/>
          </a:lnRef>
          <a:fillRef idx="0">
            <a:schemeClr val="dk1"/>
          </a:fillRef>
          <a:effectRef idx="0">
            <a:schemeClr val="dk1"/>
          </a:effectRef>
          <a:fontRef idx="minor">
            <a:schemeClr val="tx1"/>
          </a:fontRef>
        </p:style>
      </p:cxn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6154" y="435531"/>
            <a:ext cx="1133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5839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u="sng" dirty="0" smtClean="0">
                <a:latin typeface="Century Gothic" panose="020B0502020202020204" pitchFamily="34" charset="0"/>
              </a:rPr>
              <a:t>Date: </a:t>
            </a:r>
            <a:r>
              <a:rPr lang="en-GB" b="1" u="sng" dirty="0" smtClean="0">
                <a:latin typeface="Century Gothic" panose="020B0502020202020204" pitchFamily="34" charset="0"/>
              </a:rPr>
              <a:t>26</a:t>
            </a:r>
            <a:r>
              <a:rPr lang="en-GB" b="1" u="sng" dirty="0" smtClean="0">
                <a:latin typeface="Century Gothic" panose="020B0502020202020204" pitchFamily="34" charset="0"/>
              </a:rPr>
              <a:t>.06.2020</a:t>
            </a:r>
            <a:r>
              <a:rPr lang="en-GB" b="1" u="sng" dirty="0" smtClean="0">
                <a:latin typeface="Century Gothic" panose="020B0502020202020204" pitchFamily="34" charset="0"/>
              </a:rPr>
              <a:t/>
            </a:r>
            <a:br>
              <a:rPr lang="en-GB" b="1" u="sng" dirty="0" smtClean="0">
                <a:latin typeface="Century Gothic" panose="020B0502020202020204" pitchFamily="34" charset="0"/>
              </a:rPr>
            </a:br>
            <a:r>
              <a:rPr lang="en-GB" b="1" u="sng" dirty="0" smtClean="0">
                <a:latin typeface="Century Gothic" panose="020B0502020202020204" pitchFamily="34" charset="0"/>
              </a:rPr>
              <a:t>Lesson Objective</a:t>
            </a:r>
            <a:r>
              <a:rPr lang="en-GB" b="1" u="sng" dirty="0" smtClean="0">
                <a:latin typeface="Century Gothic" panose="020B0502020202020204" pitchFamily="34" charset="0"/>
              </a:rPr>
              <a:t>: To mark and edit my work.</a:t>
            </a:r>
            <a:endParaRPr lang="en-GB" b="1" u="sng" dirty="0">
              <a:latin typeface="Century Gothic" panose="020B0502020202020204" pitchFamily="34" charset="0"/>
            </a:endParaRPr>
          </a:p>
        </p:txBody>
      </p:sp>
      <p:sp>
        <p:nvSpPr>
          <p:cNvPr id="3" name="Content Placeholder 2"/>
          <p:cNvSpPr>
            <a:spLocks noGrp="1"/>
          </p:cNvSpPr>
          <p:nvPr>
            <p:ph idx="1"/>
          </p:nvPr>
        </p:nvSpPr>
        <p:spPr>
          <a:xfrm>
            <a:off x="826477" y="1966302"/>
            <a:ext cx="10515600" cy="4351338"/>
          </a:xfrm>
        </p:spPr>
        <p:txBody>
          <a:bodyPr>
            <a:normAutofit lnSpcReduction="10000"/>
          </a:bodyPr>
          <a:lstStyle/>
          <a:p>
            <a:pPr marL="0" indent="0">
              <a:buNone/>
            </a:pPr>
            <a:r>
              <a:rPr lang="en-GB" sz="2200" b="1" dirty="0" smtClean="0">
                <a:latin typeface="Century Gothic" panose="020B0502020202020204" pitchFamily="34" charset="0"/>
              </a:rPr>
              <a:t>Activity:</a:t>
            </a:r>
          </a:p>
          <a:p>
            <a:pPr marL="0" indent="0">
              <a:buNone/>
            </a:pPr>
            <a:r>
              <a:rPr lang="en-GB" sz="2000" dirty="0" smtClean="0">
                <a:latin typeface="Century Gothic" panose="020B0502020202020204" pitchFamily="34" charset="0"/>
              </a:rPr>
              <a:t>Use the toolkit to mark your work. Tick off everything you’ve applied or you may find it useful to use a different colour to colour code each item and find examples in your writing. </a:t>
            </a:r>
            <a:endParaRPr lang="en-GB" sz="2000" dirty="0" smtClean="0">
              <a:latin typeface="Century Gothic" panose="020B0502020202020204" pitchFamily="34" charset="0"/>
            </a:endParaRPr>
          </a:p>
          <a:p>
            <a:pPr marL="0" indent="0">
              <a:buNone/>
            </a:pPr>
            <a:r>
              <a:rPr lang="en-GB" sz="1600" b="1" dirty="0" smtClean="0">
                <a:latin typeface="Century Gothic" panose="020B0502020202020204" pitchFamily="34" charset="0"/>
              </a:rPr>
              <a:t>e.g. </a:t>
            </a:r>
            <a:r>
              <a:rPr lang="en-GB" sz="1600" b="1" dirty="0" smtClean="0">
                <a:solidFill>
                  <a:srgbClr val="00B050"/>
                </a:solidFill>
                <a:latin typeface="Century Gothic" panose="020B0502020202020204" pitchFamily="34" charset="0"/>
              </a:rPr>
              <a:t>Similes</a:t>
            </a:r>
            <a:r>
              <a:rPr lang="en-GB" sz="1600" b="1" dirty="0" smtClean="0">
                <a:latin typeface="Century Gothic" panose="020B0502020202020204" pitchFamily="34" charset="0"/>
              </a:rPr>
              <a:t> / </a:t>
            </a:r>
            <a:r>
              <a:rPr lang="en-GB" sz="1600" b="1" dirty="0" smtClean="0">
                <a:solidFill>
                  <a:srgbClr val="7030A0"/>
                </a:solidFill>
                <a:latin typeface="Century Gothic" panose="020B0502020202020204" pitchFamily="34" charset="0"/>
              </a:rPr>
              <a:t>Rhetorical Questions </a:t>
            </a:r>
            <a:r>
              <a:rPr lang="en-GB" sz="1600" b="1" dirty="0" smtClean="0">
                <a:latin typeface="Century Gothic" panose="020B0502020202020204" pitchFamily="34" charset="0"/>
              </a:rPr>
              <a:t>/ </a:t>
            </a:r>
            <a:r>
              <a:rPr lang="en-GB" sz="1600" b="1" dirty="0" smtClean="0">
                <a:solidFill>
                  <a:schemeClr val="accent2"/>
                </a:solidFill>
                <a:latin typeface="Century Gothic" panose="020B0502020202020204" pitchFamily="34" charset="0"/>
              </a:rPr>
              <a:t>If </a:t>
            </a:r>
            <a:r>
              <a:rPr lang="en-GB" sz="1600" b="1" dirty="0" err="1" smtClean="0">
                <a:solidFill>
                  <a:schemeClr val="accent2"/>
                </a:solidFill>
                <a:latin typeface="Century Gothic" panose="020B0502020202020204" pitchFamily="34" charset="0"/>
              </a:rPr>
              <a:t>If</a:t>
            </a:r>
            <a:r>
              <a:rPr lang="en-GB" sz="1600" b="1" dirty="0" smtClean="0">
                <a:solidFill>
                  <a:schemeClr val="accent2"/>
                </a:solidFill>
                <a:latin typeface="Century Gothic" panose="020B0502020202020204" pitchFamily="34" charset="0"/>
              </a:rPr>
              <a:t> </a:t>
            </a:r>
            <a:r>
              <a:rPr lang="en-GB" sz="1600" b="1" dirty="0" err="1" smtClean="0">
                <a:solidFill>
                  <a:schemeClr val="accent2"/>
                </a:solidFill>
                <a:latin typeface="Century Gothic" panose="020B0502020202020204" pitchFamily="34" charset="0"/>
              </a:rPr>
              <a:t>If</a:t>
            </a:r>
            <a:r>
              <a:rPr lang="en-GB" sz="1600" b="1" dirty="0" smtClean="0">
                <a:solidFill>
                  <a:schemeClr val="accent2"/>
                </a:solidFill>
                <a:latin typeface="Century Gothic" panose="020B0502020202020204" pitchFamily="34" charset="0"/>
              </a:rPr>
              <a:t> sentence</a:t>
            </a:r>
          </a:p>
          <a:p>
            <a:pPr marL="0" indent="0">
              <a:buNone/>
            </a:pPr>
            <a:r>
              <a:rPr lang="en-GB" sz="1600" b="1" dirty="0" smtClean="0">
                <a:solidFill>
                  <a:schemeClr val="accent2"/>
                </a:solidFill>
                <a:latin typeface="Century Gothic" panose="020B0502020202020204" pitchFamily="34" charset="0"/>
              </a:rPr>
              <a:t>If I had just thought about it a bit longer, if I had considered how my family would feel, if I hadn't been so thoughtless, </a:t>
            </a:r>
            <a:r>
              <a:rPr lang="en-GB" sz="1600" b="1" dirty="0" smtClean="0">
                <a:latin typeface="Century Gothic" panose="020B0502020202020204" pitchFamily="34" charset="0"/>
              </a:rPr>
              <a:t>then maybe I wouldn’t be stuck in this situation now. </a:t>
            </a:r>
            <a:r>
              <a:rPr lang="en-GB" sz="1600" b="1" dirty="0" smtClean="0">
                <a:solidFill>
                  <a:srgbClr val="7030A0"/>
                </a:solidFill>
                <a:latin typeface="Century Gothic" panose="020B0502020202020204" pitchFamily="34" charset="0"/>
              </a:rPr>
              <a:t>How would I get out? </a:t>
            </a:r>
            <a:r>
              <a:rPr lang="en-GB" sz="1600" b="1" dirty="0" smtClean="0">
                <a:solidFill>
                  <a:srgbClr val="00B050"/>
                </a:solidFill>
                <a:latin typeface="Century Gothic" panose="020B0502020202020204" pitchFamily="34" charset="0"/>
              </a:rPr>
              <a:t>The wind blew past my spines like a wolf whipping between the trees hunting for its prey… </a:t>
            </a:r>
          </a:p>
          <a:p>
            <a:pPr marL="0" indent="0">
              <a:buNone/>
            </a:pPr>
            <a:endParaRPr lang="en-GB" sz="1600" b="1" dirty="0" smtClean="0">
              <a:latin typeface="Century Gothic" panose="020B0502020202020204" pitchFamily="34" charset="0"/>
            </a:endParaRPr>
          </a:p>
          <a:p>
            <a:pPr marL="0" indent="0">
              <a:buNone/>
            </a:pPr>
            <a:r>
              <a:rPr lang="en-GB" sz="2000" dirty="0" smtClean="0">
                <a:latin typeface="Century Gothic" panose="020B0502020202020204" pitchFamily="34" charset="0"/>
              </a:rPr>
              <a:t>Ask an adult to check after you have marked it. Discuss together, Is there anything you’ve missed or could improve? </a:t>
            </a:r>
          </a:p>
          <a:p>
            <a:pPr marL="0" indent="0">
              <a:buNone/>
            </a:pPr>
            <a:r>
              <a:rPr lang="en-GB" sz="2000" dirty="0" smtClean="0">
                <a:latin typeface="Century Gothic" panose="020B0502020202020204" pitchFamily="34" charset="0"/>
              </a:rPr>
              <a:t>Using a different colour pen, edit your work, make corrections or redraf</a:t>
            </a:r>
            <a:r>
              <a:rPr lang="en-GB" sz="2000" dirty="0" smtClean="0">
                <a:latin typeface="Century Gothic" panose="020B0502020202020204" pitchFamily="34" charset="0"/>
              </a:rPr>
              <a:t>t sections. </a:t>
            </a:r>
          </a:p>
          <a:p>
            <a:pPr marL="0" indent="0">
              <a:buNone/>
            </a:pPr>
            <a:endParaRPr lang="en-GB" sz="2000" dirty="0">
              <a:latin typeface="Century Gothic" panose="020B0502020202020204" pitchFamily="34" charset="0"/>
            </a:endParaRPr>
          </a:p>
          <a:p>
            <a:pPr marL="0" indent="0">
              <a:buNone/>
            </a:pPr>
            <a:r>
              <a:rPr lang="en-GB" sz="2000" dirty="0" smtClean="0">
                <a:latin typeface="Century Gothic" panose="020B0502020202020204" pitchFamily="34" charset="0"/>
              </a:rPr>
              <a:t>If you want to write out a final draft you can. </a:t>
            </a:r>
            <a:endParaRPr lang="en-GB" sz="2000" dirty="0" smtClean="0">
              <a:latin typeface="Century Gothic" panose="020B0502020202020204" pitchFamily="34" charset="0"/>
            </a:endParaRPr>
          </a:p>
        </p:txBody>
      </p:sp>
    </p:spTree>
    <p:extLst>
      <p:ext uri="{BB962C8B-B14F-4D97-AF65-F5344CB8AC3E}">
        <p14:creationId xmlns:p14="http://schemas.microsoft.com/office/powerpoint/2010/main" val="7021016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510" t="24627" r="54476" b="6250"/>
          <a:stretch/>
        </p:blipFill>
        <p:spPr bwMode="auto">
          <a:xfrm>
            <a:off x="2497540" y="95535"/>
            <a:ext cx="7014949" cy="66471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63832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19618" y="1160061"/>
            <a:ext cx="8707272" cy="4401205"/>
          </a:xfrm>
          <a:prstGeom prst="rect">
            <a:avLst/>
          </a:prstGeom>
          <a:noFill/>
        </p:spPr>
        <p:txBody>
          <a:bodyPr wrap="square" rtlCol="0">
            <a:spAutoFit/>
          </a:bodyPr>
          <a:lstStyle/>
          <a:p>
            <a:pPr algn="ctr"/>
            <a:r>
              <a:rPr lang="en-GB" sz="4000" dirty="0" smtClean="0">
                <a:latin typeface="Century Gothic" panose="020B0502020202020204" pitchFamily="34" charset="0"/>
              </a:rPr>
              <a:t>When you are finished with your story, we would love to read some and get them on the class website for everyone to see! Please email them to us, we can’t wait to see where your Iguana adventure has taken you! </a:t>
            </a:r>
            <a:endParaRPr lang="en-GB" sz="4000" dirty="0">
              <a:latin typeface="Century Gothic" panose="020B0502020202020204" pitchFamily="34" charset="0"/>
            </a:endParaRPr>
          </a:p>
        </p:txBody>
      </p:sp>
    </p:spTree>
    <p:extLst>
      <p:ext uri="{BB962C8B-B14F-4D97-AF65-F5344CB8AC3E}">
        <p14:creationId xmlns:p14="http://schemas.microsoft.com/office/powerpoint/2010/main" val="41176070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13136</TotalTime>
  <Words>633</Words>
  <Application>Microsoft Office PowerPoint</Application>
  <PresentationFormat>Custom</PresentationFormat>
  <Paragraphs>43</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Subject: English Year Group: 5 Week Commencing: 22.06.2020</vt:lpstr>
      <vt:lpstr>Key terms:</vt:lpstr>
      <vt:lpstr>Date: 22.06.2020 Lesson Objective: To practise my spellings for the week and develop my reading skills. </vt:lpstr>
      <vt:lpstr>Date: 23.06.2020 – 25.06.20 Lesson Objective: To write an adventure story</vt:lpstr>
      <vt:lpstr>PowerPoint Presentation</vt:lpstr>
      <vt:lpstr>Date: 26.06.2020 Lesson Objective: To mark and edit my work.</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Group:  Week:</dc:title>
  <dc:creator>Katie Elkins</dc:creator>
  <cp:lastModifiedBy>Caz</cp:lastModifiedBy>
  <cp:revision>75</cp:revision>
  <dcterms:created xsi:type="dcterms:W3CDTF">2020-03-19T12:32:34Z</dcterms:created>
  <dcterms:modified xsi:type="dcterms:W3CDTF">2020-06-05T07:02:25Z</dcterms:modified>
</cp:coreProperties>
</file>