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59" r:id="rId4"/>
    <p:sldId id="260"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1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104" d="100"/>
          <a:sy n="104" d="100"/>
        </p:scale>
        <p:origin x="144"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68F326-6EF4-437C-8DC5-8EEF1936D786}"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CCD9B-252A-49FE-90D3-307A1C1FB0E5}"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8F326-6EF4-437C-8DC5-8EEF1936D786}"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CCD9B-252A-49FE-90D3-307A1C1FB0E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8F326-6EF4-437C-8DC5-8EEF1936D786}"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CCD9B-252A-49FE-90D3-307A1C1FB0E5}"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8F326-6EF4-437C-8DC5-8EEF1936D786}"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CCD9B-252A-49FE-90D3-307A1C1FB0E5}"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68F326-6EF4-437C-8DC5-8EEF1936D786}"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CCD9B-252A-49FE-90D3-307A1C1FB0E5}"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68F326-6EF4-437C-8DC5-8EEF1936D786}"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CCD9B-252A-49FE-90D3-307A1C1FB0E5}"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68F326-6EF4-437C-8DC5-8EEF1936D786}" type="datetimeFigureOut">
              <a:rPr lang="en-GB" smtClean="0"/>
              <a:t>03/06/2020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FCCD9B-252A-49FE-90D3-307A1C1FB0E5}"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68F326-6EF4-437C-8DC5-8EEF1936D786}"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FCCD9B-252A-49FE-90D3-307A1C1FB0E5}"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8F326-6EF4-437C-8DC5-8EEF1936D786}" type="datetimeFigureOut">
              <a:rPr lang="en-GB" smtClean="0"/>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FCCD9B-252A-49FE-90D3-307A1C1FB0E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8F326-6EF4-437C-8DC5-8EEF1936D786}"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CCD9B-252A-49FE-90D3-307A1C1FB0E5}"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8F326-6EF4-437C-8DC5-8EEF1936D786}"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FCCD9B-252A-49FE-90D3-307A1C1FB0E5}"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8F326-6EF4-437C-8DC5-8EEF1936D786}" type="datetimeFigureOut">
              <a:rPr lang="en-GB" smtClean="0"/>
              <a:t>03/06/2020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CCD9B-252A-49FE-90D3-307A1C1FB0E5}" type="slidenum">
              <a:rPr lang="en-GB" smtClean="0"/>
              <a:t>‹#›</a:t>
            </a:fld>
            <a:endParaRPr lang="en-GB"/>
          </a:p>
        </p:txBody>
      </p:sp>
    </p:spTree>
    <p:extLst>
      <p:ext uri="{BB962C8B-B14F-4D97-AF65-F5344CB8AC3E}">
        <p14:creationId xmlns:p14="http://schemas.microsoft.com/office/powerpoint/2010/main" val="20124177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o0PIb0V3YEY&amp;t=2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o0PIb0V3YEY&amp;t=2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o0PIb0V3YEY&amp;t=2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o0PIb0V3YEY&amp;t=2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4545" y="1122363"/>
            <a:ext cx="11900079" cy="2387600"/>
          </a:xfrm>
        </p:spPr>
        <p:txBody>
          <a:bodyPr>
            <a:normAutofit fontScale="90000"/>
          </a:bodyPr>
          <a:lstStyle/>
          <a:p>
            <a:r>
              <a:rPr lang="en-GB" b="1" dirty="0" smtClean="0">
                <a:latin typeface="Century Gothic" panose="020B0502020202020204" pitchFamily="34" charset="0"/>
              </a:rPr>
              <a:t>Subject: English	</a:t>
            </a:r>
            <a:r>
              <a:rPr lang="en-GB" dirty="0" smtClean="0">
                <a:latin typeface="Century Gothic" panose="020B0502020202020204" pitchFamily="34" charset="0"/>
              </a:rPr>
              <a:t/>
            </a:r>
            <a:br>
              <a:rPr lang="en-GB" dirty="0" smtClean="0">
                <a:latin typeface="Century Gothic" panose="020B0502020202020204" pitchFamily="34" charset="0"/>
              </a:rPr>
            </a:br>
            <a:r>
              <a:rPr lang="en-GB" b="1" dirty="0" smtClean="0">
                <a:latin typeface="Century Gothic" panose="020B0502020202020204" pitchFamily="34" charset="0"/>
              </a:rPr>
              <a:t>Year Group: </a:t>
            </a:r>
            <a:r>
              <a:rPr lang="en-GB" b="1" dirty="0" smtClean="0">
                <a:latin typeface="Century Gothic" panose="020B0502020202020204" pitchFamily="34" charset="0"/>
              </a:rPr>
              <a:t>1</a:t>
            </a:r>
            <a:r>
              <a:rPr lang="en-GB" dirty="0" smtClean="0">
                <a:latin typeface="Century Gothic" panose="020B0502020202020204" pitchFamily="34" charset="0"/>
              </a:rPr>
              <a:t/>
            </a:r>
            <a:br>
              <a:rPr lang="en-GB" dirty="0" smtClean="0">
                <a:latin typeface="Century Gothic" panose="020B0502020202020204" pitchFamily="34" charset="0"/>
              </a:rPr>
            </a:br>
            <a:r>
              <a:rPr lang="en-GB" b="1" dirty="0" smtClean="0">
                <a:latin typeface="Century Gothic" panose="020B0502020202020204" pitchFamily="34" charset="0"/>
              </a:rPr>
              <a:t>Week Commencing: </a:t>
            </a:r>
            <a:r>
              <a:rPr lang="en-GB" b="1" dirty="0" smtClean="0">
                <a:latin typeface="Century Gothic" panose="020B0502020202020204" pitchFamily="34" charset="0"/>
              </a:rPr>
              <a:t>29/6/20</a:t>
            </a:r>
            <a:endParaRPr lang="en-GB" dirty="0">
              <a:latin typeface="Century Gothic" panose="020B0502020202020204" pitchFamily="34" charset="0"/>
            </a:endParaRPr>
          </a:p>
        </p:txBody>
      </p:sp>
      <p:pic>
        <p:nvPicPr>
          <p:cNvPr id="1026" name="Picture 2" descr="Bridge School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640" y="3810848"/>
            <a:ext cx="1902719" cy="19027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84135" y="5550794"/>
            <a:ext cx="5370489" cy="1200329"/>
          </a:xfrm>
          <a:prstGeom prst="rect">
            <a:avLst/>
          </a:prstGeom>
          <a:noFill/>
        </p:spPr>
        <p:txBody>
          <a:bodyPr wrap="square" rtlCol="0">
            <a:spAutoFit/>
          </a:bodyPr>
          <a:lstStyle/>
          <a:p>
            <a:r>
              <a:rPr lang="en-GB" dirty="0" smtClean="0"/>
              <a:t>For subject information, games and activities to support this planning, please also look on the ‘Help your child with English’ document saved on the class page.</a:t>
            </a:r>
            <a:endParaRPr lang="en-GB" dirty="0"/>
          </a:p>
        </p:txBody>
      </p:sp>
    </p:spTree>
    <p:extLst>
      <p:ext uri="{BB962C8B-B14F-4D97-AF65-F5344CB8AC3E}">
        <p14:creationId xmlns:p14="http://schemas.microsoft.com/office/powerpoint/2010/main" val="355094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F1F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742" y="315250"/>
            <a:ext cx="11888586" cy="1204368"/>
          </a:xfrm>
        </p:spPr>
        <p:txBody>
          <a:bodyPr>
            <a:normAutofit fontScale="90000"/>
          </a:bodyPr>
          <a:lstStyle/>
          <a:p>
            <a:r>
              <a:rPr lang="en-GB" b="1" u="sng" dirty="0" smtClean="0">
                <a:latin typeface="Century Gothic" panose="020B0502020202020204" pitchFamily="34" charset="0"/>
              </a:rPr>
              <a:t>Date: </a:t>
            </a:r>
            <a:r>
              <a:rPr lang="en-GB" b="1" u="sng" dirty="0" smtClean="0">
                <a:latin typeface="Century Gothic" panose="020B0502020202020204" pitchFamily="34" charset="0"/>
              </a:rPr>
              <a:t>29/6/20</a:t>
            </a:r>
            <a:r>
              <a:rPr lang="en-GB" b="1" u="sng" dirty="0" smtClean="0">
                <a:latin typeface="Century Gothic" panose="020B0502020202020204" pitchFamily="34" charset="0"/>
              </a:rPr>
              <a:t/>
            </a:r>
            <a:br>
              <a:rPr lang="en-GB" b="1" u="sng" dirty="0" smtClean="0">
                <a:latin typeface="Century Gothic" panose="020B0502020202020204" pitchFamily="34" charset="0"/>
              </a:rPr>
            </a:br>
            <a:r>
              <a:rPr lang="en-GB" b="1" u="sng" dirty="0" smtClean="0">
                <a:latin typeface="Century Gothic" panose="020B0502020202020204" pitchFamily="34" charset="0"/>
              </a:rPr>
              <a:t>Lesson Objective: </a:t>
            </a:r>
            <a:r>
              <a:rPr lang="en-GB" sz="3100" dirty="0" smtClean="0">
                <a:latin typeface="Century Gothic" panose="020B0502020202020204" pitchFamily="34" charset="0"/>
              </a:rPr>
              <a:t>To </a:t>
            </a:r>
            <a:r>
              <a:rPr lang="en-GB" sz="3100" dirty="0" smtClean="0">
                <a:latin typeface="Century Gothic" panose="020B0502020202020204" pitchFamily="34" charset="0"/>
              </a:rPr>
              <a:t>answer comprehension </a:t>
            </a:r>
            <a:r>
              <a:rPr lang="en-GB" sz="3100" dirty="0" smtClean="0">
                <a:latin typeface="Century Gothic" panose="020B0502020202020204" pitchFamily="34" charset="0"/>
              </a:rPr>
              <a:t>questions based on </a:t>
            </a:r>
            <a:r>
              <a:rPr lang="en-GB" sz="3100" dirty="0" smtClean="0">
                <a:latin typeface="Century Gothic" panose="020B0502020202020204" pitchFamily="34" charset="0"/>
              </a:rPr>
              <a:t>the </a:t>
            </a:r>
            <a:r>
              <a:rPr lang="en-GB" sz="3100" dirty="0" smtClean="0">
                <a:latin typeface="Century Gothic" panose="020B0502020202020204" pitchFamily="34" charset="0"/>
              </a:rPr>
              <a:t>story of </a:t>
            </a:r>
            <a:r>
              <a:rPr lang="en-GB" sz="3100" dirty="0" smtClean="0">
                <a:latin typeface="Century Gothic" panose="020B0502020202020204" pitchFamily="34" charset="0"/>
              </a:rPr>
              <a:t>‘The </a:t>
            </a:r>
            <a:r>
              <a:rPr lang="en-GB" sz="3100" dirty="0">
                <a:latin typeface="Century Gothic" panose="020B0502020202020204" pitchFamily="34" charset="0"/>
              </a:rPr>
              <a:t>U</a:t>
            </a:r>
            <a:r>
              <a:rPr lang="en-GB" sz="3100" dirty="0" smtClean="0">
                <a:latin typeface="Century Gothic" panose="020B0502020202020204" pitchFamily="34" charset="0"/>
              </a:rPr>
              <a:t>gly </a:t>
            </a:r>
            <a:r>
              <a:rPr lang="en-GB" sz="3100" dirty="0" err="1" smtClean="0">
                <a:latin typeface="Century Gothic" panose="020B0502020202020204" pitchFamily="34" charset="0"/>
              </a:rPr>
              <a:t>S</a:t>
            </a:r>
            <a:r>
              <a:rPr lang="en-GB" sz="3100" dirty="0" err="1" smtClean="0">
                <a:latin typeface="Century Gothic" panose="020B0502020202020204" pitchFamily="34" charset="0"/>
              </a:rPr>
              <a:t>harkling</a:t>
            </a:r>
            <a:r>
              <a:rPr lang="en-GB" sz="3100" dirty="0" smtClean="0">
                <a:latin typeface="Century Gothic" panose="020B0502020202020204" pitchFamily="34" charset="0"/>
              </a:rPr>
              <a:t>’. </a:t>
            </a:r>
            <a:endParaRPr lang="en-GB" sz="3100" b="1" u="sng" dirty="0">
              <a:latin typeface="Century Gothic" panose="020B0502020202020204" pitchFamily="34" charset="0"/>
            </a:endParaRPr>
          </a:p>
        </p:txBody>
      </p:sp>
      <p:sp>
        <p:nvSpPr>
          <p:cNvPr id="3" name="Content Placeholder 2"/>
          <p:cNvSpPr>
            <a:spLocks noGrp="1"/>
          </p:cNvSpPr>
          <p:nvPr>
            <p:ph idx="1"/>
          </p:nvPr>
        </p:nvSpPr>
        <p:spPr>
          <a:xfrm>
            <a:off x="189807" y="1759122"/>
            <a:ext cx="10525298" cy="4841183"/>
          </a:xfrm>
        </p:spPr>
        <p:txBody>
          <a:bodyPr>
            <a:normAutofit fontScale="62500" lnSpcReduction="20000"/>
          </a:bodyPr>
          <a:lstStyle/>
          <a:p>
            <a:pPr marL="0" indent="0">
              <a:buNone/>
            </a:pPr>
            <a:r>
              <a:rPr lang="en-GB" sz="2300" b="1" u="sng" dirty="0" smtClean="0">
                <a:latin typeface="Century Gothic" panose="020B0502020202020204" pitchFamily="34" charset="0"/>
              </a:rPr>
              <a:t>Activity:</a:t>
            </a:r>
          </a:p>
          <a:p>
            <a:pPr marL="0" indent="0">
              <a:buNone/>
            </a:pPr>
            <a:r>
              <a:rPr lang="en-GB" sz="2300" dirty="0" smtClean="0">
                <a:latin typeface="Century Gothic" panose="020B0502020202020204" pitchFamily="34" charset="0"/>
              </a:rPr>
              <a:t>We are very lucky to live in Cornwall as we are surrounded by beautiful beaches. Have a think</a:t>
            </a:r>
            <a:r>
              <a:rPr lang="mr-IN" sz="2300" dirty="0" smtClean="0">
                <a:latin typeface="Century Gothic" panose="020B0502020202020204" pitchFamily="34" charset="0"/>
              </a:rPr>
              <a:t>…</a:t>
            </a:r>
            <a:r>
              <a:rPr lang="en-GB" sz="2300" dirty="0" smtClean="0">
                <a:latin typeface="Century Gothic" panose="020B0502020202020204" pitchFamily="34" charset="0"/>
              </a:rPr>
              <a:t> </a:t>
            </a:r>
          </a:p>
          <a:p>
            <a:pPr marL="0" indent="0">
              <a:buNone/>
            </a:pPr>
            <a:r>
              <a:rPr lang="en-GB" sz="2300" dirty="0" smtClean="0">
                <a:latin typeface="Century Gothic" panose="020B0502020202020204" pitchFamily="34" charset="0"/>
              </a:rPr>
              <a:t>What sorts of things do you find at the beach? </a:t>
            </a:r>
          </a:p>
          <a:p>
            <a:pPr marL="0" indent="0">
              <a:buNone/>
            </a:pPr>
            <a:r>
              <a:rPr lang="en-GB" sz="2300" dirty="0" smtClean="0">
                <a:latin typeface="Century Gothic" panose="020B0502020202020204" pitchFamily="34" charset="0"/>
              </a:rPr>
              <a:t>What animals might you see? </a:t>
            </a:r>
          </a:p>
          <a:p>
            <a:pPr marL="0" indent="0">
              <a:buNone/>
            </a:pPr>
            <a:r>
              <a:rPr lang="en-GB" sz="2300" dirty="0" smtClean="0">
                <a:latin typeface="Century Gothic" panose="020B0502020202020204" pitchFamily="34" charset="0"/>
              </a:rPr>
              <a:t>What might you get up to at the beach? </a:t>
            </a:r>
          </a:p>
          <a:p>
            <a:pPr marL="0" indent="0">
              <a:buNone/>
            </a:pPr>
            <a:r>
              <a:rPr lang="en-GB" sz="2300" dirty="0" smtClean="0">
                <a:latin typeface="Century Gothic" panose="020B0502020202020204" pitchFamily="34" charset="0"/>
              </a:rPr>
              <a:t>What is your favourite part about going to the seaside? </a:t>
            </a:r>
          </a:p>
          <a:p>
            <a:pPr marL="0" indent="0">
              <a:buNone/>
            </a:pPr>
            <a:endParaRPr lang="en-GB" sz="2300" dirty="0">
              <a:latin typeface="Century Gothic" panose="020B0502020202020204" pitchFamily="34" charset="0"/>
            </a:endParaRPr>
          </a:p>
          <a:p>
            <a:pPr marL="0" indent="0">
              <a:buNone/>
            </a:pPr>
            <a:r>
              <a:rPr lang="en-GB" sz="2300" dirty="0" smtClean="0">
                <a:latin typeface="Century Gothic" panose="020B0502020202020204" pitchFamily="34" charset="0"/>
              </a:rPr>
              <a:t>Watch the video telling the story of ’The tale of the ugly sharkling</a:t>
            </a:r>
            <a:r>
              <a:rPr lang="en-GB" sz="2200" dirty="0" smtClean="0">
                <a:latin typeface="Century Gothic" panose="020B0502020202020204" pitchFamily="34" charset="0"/>
              </a:rPr>
              <a:t>’. </a:t>
            </a:r>
            <a:r>
              <a:rPr lang="en-GB" sz="2200" dirty="0">
                <a:hlinkClick r:id="rId2"/>
              </a:rPr>
              <a:t>https://www.youtube.com/watch?v=o0PIb0V3YEY&amp;t=2s</a:t>
            </a:r>
            <a:endParaRPr lang="en-GB" sz="2200" dirty="0" smtClean="0">
              <a:latin typeface="Century Gothic" panose="020B0502020202020204" pitchFamily="34" charset="0"/>
            </a:endParaRPr>
          </a:p>
          <a:p>
            <a:pPr marL="0" indent="0">
              <a:buNone/>
            </a:pPr>
            <a:r>
              <a:rPr lang="en-GB" sz="2300" b="1" u="sng" dirty="0" smtClean="0">
                <a:latin typeface="Century Gothic" panose="020B0502020202020204" pitchFamily="34" charset="0"/>
              </a:rPr>
              <a:t>Task</a:t>
            </a:r>
            <a:endParaRPr lang="en-GB" sz="2300" b="1" u="sng" dirty="0">
              <a:latin typeface="Century Gothic" panose="020B0502020202020204" pitchFamily="34" charset="0"/>
            </a:endParaRPr>
          </a:p>
          <a:p>
            <a:pPr marL="0" indent="0">
              <a:buNone/>
            </a:pPr>
            <a:r>
              <a:rPr lang="en-GB" sz="2300" dirty="0" smtClean="0">
                <a:latin typeface="Century Gothic" panose="020B0502020202020204" pitchFamily="34" charset="0"/>
              </a:rPr>
              <a:t>Talk about the following questions and </a:t>
            </a:r>
            <a:r>
              <a:rPr lang="en-GB" sz="2300" dirty="0" smtClean="0">
                <a:latin typeface="Century Gothic" panose="020B0502020202020204" pitchFamily="34" charset="0"/>
              </a:rPr>
              <a:t>answer each one carefully. You can use the template on </a:t>
            </a:r>
            <a:r>
              <a:rPr lang="en-GB" sz="2300" b="1" dirty="0" smtClean="0">
                <a:latin typeface="Century Gothic" panose="020B0502020202020204" pitchFamily="34" charset="0"/>
              </a:rPr>
              <a:t>English Task1 </a:t>
            </a:r>
            <a:r>
              <a:rPr lang="en-GB" sz="2300" dirty="0" smtClean="0">
                <a:latin typeface="Century Gothic" panose="020B0502020202020204" pitchFamily="34" charset="0"/>
              </a:rPr>
              <a:t>or just record your answers on some lined paper. </a:t>
            </a:r>
            <a:r>
              <a:rPr lang="en-GB" sz="2300" dirty="0" smtClean="0">
                <a:latin typeface="Century Gothic" panose="020B0502020202020204" pitchFamily="34" charset="0"/>
              </a:rPr>
              <a:t>You may wish to watch the video again to help you: </a:t>
            </a:r>
          </a:p>
          <a:p>
            <a:pPr marL="0" indent="0" algn="ctr">
              <a:buNone/>
            </a:pPr>
            <a:r>
              <a:rPr lang="en-GB" sz="2300" dirty="0" smtClean="0">
                <a:latin typeface="Century Gothic" panose="020B0502020202020204" pitchFamily="34" charset="0"/>
              </a:rPr>
              <a:t>What is unusual about Phil’s friend? </a:t>
            </a:r>
          </a:p>
          <a:p>
            <a:pPr marL="0" indent="0" algn="ctr">
              <a:buNone/>
            </a:pPr>
            <a:r>
              <a:rPr lang="en-GB" sz="2300" dirty="0" smtClean="0">
                <a:latin typeface="Century Gothic" panose="020B0502020202020204" pitchFamily="34" charset="0"/>
              </a:rPr>
              <a:t>Why was Harry scared to go in the water? </a:t>
            </a:r>
          </a:p>
          <a:p>
            <a:pPr marL="0" indent="0" algn="ctr">
              <a:buNone/>
            </a:pPr>
            <a:r>
              <a:rPr lang="en-GB" sz="2300" dirty="0" smtClean="0">
                <a:latin typeface="Century Gothic" panose="020B0502020202020204" pitchFamily="34" charset="0"/>
              </a:rPr>
              <a:t>Why is Norman sad? </a:t>
            </a:r>
          </a:p>
          <a:p>
            <a:pPr marL="0" indent="0" algn="ctr">
              <a:buNone/>
            </a:pPr>
            <a:r>
              <a:rPr lang="en-GB" sz="2300" dirty="0" smtClean="0">
                <a:latin typeface="Century Gothic" panose="020B0502020202020204" pitchFamily="34" charset="0"/>
              </a:rPr>
              <a:t>Who made fun of Norman? </a:t>
            </a:r>
          </a:p>
          <a:p>
            <a:pPr marL="0" indent="0" algn="ctr">
              <a:buNone/>
            </a:pPr>
            <a:r>
              <a:rPr lang="en-GB" sz="2300" dirty="0" smtClean="0">
                <a:latin typeface="Century Gothic" panose="020B0502020202020204" pitchFamily="34" charset="0"/>
              </a:rPr>
              <a:t>What was Phil’s and Harry’s idea? </a:t>
            </a:r>
          </a:p>
          <a:p>
            <a:pPr marL="0" indent="0" algn="ctr">
              <a:buNone/>
            </a:pPr>
            <a:r>
              <a:rPr lang="en-GB" sz="2300" dirty="0" smtClean="0">
                <a:latin typeface="Century Gothic" panose="020B0502020202020204" pitchFamily="34" charset="0"/>
              </a:rPr>
              <a:t>How did they disguise Norman? </a:t>
            </a:r>
            <a:endParaRPr lang="en-GB" sz="2300"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8638129" y="1234824"/>
            <a:ext cx="3332199" cy="1840885"/>
          </a:xfrm>
          <a:prstGeom prst="rect">
            <a:avLst/>
          </a:prstGeom>
        </p:spPr>
      </p:pic>
      <p:pic>
        <p:nvPicPr>
          <p:cNvPr id="5" name="Picture 4"/>
          <p:cNvPicPr>
            <a:picLocks noChangeAspect="1"/>
          </p:cNvPicPr>
          <p:nvPr/>
        </p:nvPicPr>
        <p:blipFill>
          <a:blip r:embed="rId4"/>
          <a:stretch>
            <a:fillRect/>
          </a:stretch>
        </p:blipFill>
        <p:spPr>
          <a:xfrm>
            <a:off x="10304228" y="4103348"/>
            <a:ext cx="1699433" cy="2394954"/>
          </a:xfrm>
          <a:prstGeom prst="rect">
            <a:avLst/>
          </a:prstGeom>
        </p:spPr>
      </p:pic>
    </p:spTree>
    <p:extLst>
      <p:ext uri="{BB962C8B-B14F-4D97-AF65-F5344CB8AC3E}">
        <p14:creationId xmlns:p14="http://schemas.microsoft.com/office/powerpoint/2010/main" val="1219786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F1F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528" y="204661"/>
            <a:ext cx="10515600" cy="1325563"/>
          </a:xfrm>
        </p:spPr>
        <p:txBody>
          <a:bodyPr>
            <a:normAutofit fontScale="90000"/>
          </a:bodyPr>
          <a:lstStyle/>
          <a:p>
            <a:r>
              <a:rPr lang="en-GB" b="1" u="sng" dirty="0">
                <a:latin typeface="Century Gothic" panose="020B0502020202020204" pitchFamily="34" charset="0"/>
              </a:rPr>
              <a:t>Date: </a:t>
            </a:r>
            <a:r>
              <a:rPr lang="en-GB" b="1" u="sng" dirty="0" smtClean="0">
                <a:latin typeface="Century Gothic" panose="020B0502020202020204" pitchFamily="34" charset="0"/>
              </a:rPr>
              <a:t>30/6/20</a:t>
            </a:r>
            <a:r>
              <a:rPr lang="en-GB" b="1" u="sng" dirty="0">
                <a:latin typeface="Century Gothic" panose="020B0502020202020204" pitchFamily="34" charset="0"/>
              </a:rPr>
              <a:t/>
            </a:r>
            <a:br>
              <a:rPr lang="en-GB" b="1" u="sng" dirty="0">
                <a:latin typeface="Century Gothic" panose="020B0502020202020204" pitchFamily="34" charset="0"/>
              </a:rPr>
            </a:br>
            <a:r>
              <a:rPr lang="en-GB" b="1" u="sng" dirty="0">
                <a:latin typeface="Century Gothic" panose="020B0502020202020204" pitchFamily="34" charset="0"/>
              </a:rPr>
              <a:t>Lesson Objective: </a:t>
            </a:r>
            <a:r>
              <a:rPr lang="en-GB" sz="3600" dirty="0">
                <a:latin typeface="Century Gothic" panose="020B0502020202020204" pitchFamily="34" charset="0"/>
              </a:rPr>
              <a:t>To re-tell the story of the ugly </a:t>
            </a:r>
            <a:r>
              <a:rPr lang="en-GB" sz="3600" dirty="0" smtClean="0">
                <a:latin typeface="Century Gothic" panose="020B0502020202020204" pitchFamily="34" charset="0"/>
              </a:rPr>
              <a:t>sharkling </a:t>
            </a:r>
            <a:r>
              <a:rPr lang="en-GB" sz="3600" dirty="0">
                <a:latin typeface="Century Gothic" panose="020B0502020202020204" pitchFamily="34" charset="0"/>
              </a:rPr>
              <a:t>.</a:t>
            </a:r>
            <a:endParaRPr lang="en-US" sz="3600" dirty="0"/>
          </a:p>
        </p:txBody>
      </p:sp>
      <p:sp>
        <p:nvSpPr>
          <p:cNvPr id="3" name="Content Placeholder 2"/>
          <p:cNvSpPr>
            <a:spLocks noGrp="1"/>
          </p:cNvSpPr>
          <p:nvPr>
            <p:ph idx="1"/>
          </p:nvPr>
        </p:nvSpPr>
        <p:spPr>
          <a:xfrm>
            <a:off x="108528" y="1653309"/>
            <a:ext cx="9478817" cy="4766126"/>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u="sng" dirty="0" smtClean="0">
                <a:latin typeface="Century Gothic" charset="0"/>
                <a:ea typeface="Century Gothic" charset="0"/>
                <a:cs typeface="Century Gothic" charset="0"/>
              </a:rPr>
              <a:t>Activity: </a:t>
            </a:r>
          </a:p>
          <a:p>
            <a:pPr marL="0" indent="0">
              <a:buNone/>
            </a:pPr>
            <a:r>
              <a:rPr lang="en-GB" sz="1800" dirty="0" smtClean="0">
                <a:latin typeface="Century Gothic" panose="020B0502020202020204" pitchFamily="34" charset="0"/>
              </a:rPr>
              <a:t>Watch </a:t>
            </a:r>
            <a:r>
              <a:rPr lang="en-GB" sz="1800" dirty="0">
                <a:latin typeface="Century Gothic" panose="020B0502020202020204" pitchFamily="34" charset="0"/>
              </a:rPr>
              <a:t>‘</a:t>
            </a:r>
            <a:r>
              <a:rPr lang="en-GB" sz="1800" dirty="0" smtClean="0">
                <a:latin typeface="Century Gothic" panose="020B0502020202020204" pitchFamily="34" charset="0"/>
              </a:rPr>
              <a:t>The tale of the ugly sharkling’ again -</a:t>
            </a:r>
            <a:r>
              <a:rPr lang="en-GB" sz="1600" dirty="0">
                <a:hlinkClick r:id="rId2"/>
              </a:rPr>
              <a:t>https://www.youtube.com/watch?v=o0PIb0V3YEY&amp;t=2s</a:t>
            </a:r>
            <a:endParaRPr lang="en-GB" sz="1800" dirty="0">
              <a:latin typeface="Century Gothic" panose="020B0502020202020204" pitchFamily="34" charset="0"/>
            </a:endParaRPr>
          </a:p>
          <a:p>
            <a:pPr marL="0" indent="0">
              <a:buNone/>
            </a:pPr>
            <a:r>
              <a:rPr lang="en-GB" sz="1800" dirty="0" smtClean="0">
                <a:latin typeface="Century Gothic" panose="020B0502020202020204" pitchFamily="34" charset="0"/>
              </a:rPr>
              <a:t>Today we are going to be drawing a ‘story map’ to re-tell the story. A story map uses pictures and key words to re-tell the story. You will need to decide on the important parts of the story that have to be included (you will not need to include every single part!) Here is an example of a story map for </a:t>
            </a:r>
            <a:r>
              <a:rPr lang="en-GB" sz="1800" dirty="0" smtClean="0">
                <a:latin typeface="Century Gothic" panose="020B0502020202020204" pitchFamily="34" charset="0"/>
              </a:rPr>
              <a:t>The Gingerbread Man so that you can see what you need to do.  </a:t>
            </a:r>
            <a:endParaRPr lang="en-GB" sz="1800" dirty="0" smtClean="0">
              <a:latin typeface="Century Gothic" panose="020B0502020202020204" pitchFamily="34" charset="0"/>
            </a:endParaRPr>
          </a:p>
          <a:p>
            <a:pPr marL="0" indent="0">
              <a:buNone/>
            </a:pPr>
            <a:r>
              <a:rPr lang="en-GB" sz="1800" b="1" u="sng" dirty="0" smtClean="0">
                <a:latin typeface="Century Gothic" panose="020B0502020202020204" pitchFamily="34" charset="0"/>
              </a:rPr>
              <a:t>Task</a:t>
            </a:r>
            <a:endParaRPr lang="en-GB" sz="1800" b="1" u="sng" dirty="0">
              <a:latin typeface="Century Gothic" panose="020B0502020202020204" pitchFamily="34" charset="0"/>
            </a:endParaRPr>
          </a:p>
          <a:p>
            <a:pPr marL="0" indent="0">
              <a:buNone/>
            </a:pPr>
            <a:r>
              <a:rPr lang="en-GB" sz="1800" dirty="0" smtClean="0">
                <a:latin typeface="Century Gothic" panose="020B0502020202020204" pitchFamily="34" charset="0"/>
              </a:rPr>
              <a:t>Draw </a:t>
            </a:r>
            <a:r>
              <a:rPr lang="en-GB" sz="1800" dirty="0">
                <a:latin typeface="Century Gothic" panose="020B0502020202020204" pitchFamily="34" charset="0"/>
              </a:rPr>
              <a:t>a story map with key symbols and words to help you retell the story. </a:t>
            </a:r>
          </a:p>
          <a:p>
            <a:pPr marL="0" indent="0">
              <a:buNone/>
            </a:pPr>
            <a:endParaRPr lang="en-GB" sz="1800" dirty="0" smtClean="0">
              <a:latin typeface="Century Gothic" panose="020B0502020202020204" pitchFamily="34" charset="0"/>
            </a:endParaRPr>
          </a:p>
          <a:p>
            <a:pPr marL="0" indent="0">
              <a:buNone/>
            </a:pPr>
            <a:r>
              <a:rPr lang="en-GB" sz="1800" dirty="0" smtClean="0">
                <a:latin typeface="Century Gothic" panose="020B0502020202020204" pitchFamily="34" charset="0"/>
              </a:rPr>
              <a:t>Once </a:t>
            </a:r>
            <a:r>
              <a:rPr lang="en-GB" sz="1800" dirty="0">
                <a:latin typeface="Century Gothic" panose="020B0502020202020204" pitchFamily="34" charset="0"/>
              </a:rPr>
              <a:t>you have drawn your story map, can you retell it to someone in your house? Add story language like One </a:t>
            </a:r>
            <a:r>
              <a:rPr lang="en-GB" sz="1800" dirty="0" smtClean="0">
                <a:latin typeface="Century Gothic" panose="020B0502020202020204" pitchFamily="34" charset="0"/>
              </a:rPr>
              <a:t>day</a:t>
            </a:r>
            <a:r>
              <a:rPr lang="en-GB" sz="1800" dirty="0">
                <a:latin typeface="Century Gothic" panose="020B0502020202020204" pitchFamily="34" charset="0"/>
              </a:rPr>
              <a:t>, suddenly, after that, soon, next, in the end. </a:t>
            </a:r>
            <a:endParaRPr lang="en-GB" sz="1800" dirty="0" smtClean="0">
              <a:latin typeface="Century Gothic" panose="020B0502020202020204" pitchFamily="34" charset="0"/>
            </a:endParaRPr>
          </a:p>
          <a:p>
            <a:pPr marL="0" indent="0">
              <a:buNone/>
            </a:pPr>
            <a:endParaRPr lang="en-GB" sz="1800" dirty="0" smtClean="0">
              <a:latin typeface="Century Gothic" panose="020B0502020202020204" pitchFamily="34" charset="0"/>
            </a:endParaRPr>
          </a:p>
          <a:p>
            <a:pPr marL="0" indent="0">
              <a:buNone/>
            </a:pPr>
            <a:r>
              <a:rPr lang="en-GB" sz="1800" dirty="0" smtClean="0">
                <a:latin typeface="Century Gothic" panose="020B0502020202020204" pitchFamily="34" charset="0"/>
              </a:rPr>
              <a:t>You may want to watch and pause the video throughout to help you with the story map. </a:t>
            </a:r>
            <a:endParaRPr lang="en-GB" sz="1800" dirty="0">
              <a:latin typeface="Century Gothic" panose="020B0502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b="1" dirty="0">
              <a:latin typeface="Century Gothic" charset="0"/>
              <a:ea typeface="Century Gothic" charset="0"/>
              <a:cs typeface="Century Gothic" charset="0"/>
            </a:endParaRPr>
          </a:p>
        </p:txBody>
      </p:sp>
      <p:pic>
        <p:nvPicPr>
          <p:cNvPr id="4" name="Picture 3"/>
          <p:cNvPicPr>
            <a:picLocks noChangeAspect="1"/>
          </p:cNvPicPr>
          <p:nvPr/>
        </p:nvPicPr>
        <p:blipFill>
          <a:blip r:embed="rId3"/>
          <a:stretch>
            <a:fillRect/>
          </a:stretch>
        </p:blipFill>
        <p:spPr>
          <a:xfrm>
            <a:off x="9725891" y="1234824"/>
            <a:ext cx="2235201" cy="1234845"/>
          </a:xfrm>
          <a:prstGeom prst="rect">
            <a:avLst/>
          </a:prstGeom>
        </p:spPr>
      </p:pic>
      <p:pic>
        <p:nvPicPr>
          <p:cNvPr id="5" name="Picture 4"/>
          <p:cNvPicPr>
            <a:picLocks noChangeAspect="1"/>
          </p:cNvPicPr>
          <p:nvPr/>
        </p:nvPicPr>
        <p:blipFill>
          <a:blip r:embed="rId4"/>
          <a:stretch>
            <a:fillRect/>
          </a:stretch>
        </p:blipFill>
        <p:spPr>
          <a:xfrm>
            <a:off x="9979315" y="2672158"/>
            <a:ext cx="1981777" cy="2741217"/>
          </a:xfrm>
          <a:prstGeom prst="rect">
            <a:avLst/>
          </a:prstGeom>
        </p:spPr>
      </p:pic>
      <p:cxnSp>
        <p:nvCxnSpPr>
          <p:cNvPr id="7" name="Straight Arrow Connector 6"/>
          <p:cNvCxnSpPr/>
          <p:nvPr/>
        </p:nvCxnSpPr>
        <p:spPr>
          <a:xfrm>
            <a:off x="4756727" y="3499832"/>
            <a:ext cx="4969164" cy="11158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036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F1F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236" y="214448"/>
            <a:ext cx="10515600" cy="1325563"/>
          </a:xfrm>
        </p:spPr>
        <p:txBody>
          <a:bodyPr>
            <a:noAutofit/>
          </a:bodyPr>
          <a:lstStyle/>
          <a:p>
            <a:r>
              <a:rPr lang="en-GB" sz="3200" b="1" u="sng" dirty="0">
                <a:latin typeface="Century Gothic" panose="020B0502020202020204" pitchFamily="34" charset="0"/>
              </a:rPr>
              <a:t>Date: </a:t>
            </a:r>
            <a:r>
              <a:rPr lang="en-GB" sz="3200" b="1" u="sng" dirty="0" smtClean="0">
                <a:latin typeface="Century Gothic" panose="020B0502020202020204" pitchFamily="34" charset="0"/>
              </a:rPr>
              <a:t>1/7/20</a:t>
            </a:r>
            <a:r>
              <a:rPr lang="en-GB" sz="3200" b="1" u="sng" dirty="0">
                <a:latin typeface="Century Gothic" panose="020B0502020202020204" pitchFamily="34" charset="0"/>
              </a:rPr>
              <a:t/>
            </a:r>
            <a:br>
              <a:rPr lang="en-GB" sz="3200" b="1" u="sng" dirty="0">
                <a:latin typeface="Century Gothic" panose="020B0502020202020204" pitchFamily="34" charset="0"/>
              </a:rPr>
            </a:br>
            <a:r>
              <a:rPr lang="en-GB" sz="3200" b="1" u="sng" dirty="0">
                <a:latin typeface="Century Gothic" panose="020B0502020202020204" pitchFamily="34" charset="0"/>
              </a:rPr>
              <a:t>Lesson Objective: </a:t>
            </a:r>
            <a:r>
              <a:rPr lang="en-GB" sz="3200" dirty="0">
                <a:latin typeface="Century Gothic" panose="020B0502020202020204" pitchFamily="34" charset="0"/>
              </a:rPr>
              <a:t>To </a:t>
            </a:r>
            <a:r>
              <a:rPr lang="en-GB" sz="3200" dirty="0" smtClean="0">
                <a:latin typeface="Century Gothic" panose="020B0502020202020204" pitchFamily="34" charset="0"/>
              </a:rPr>
              <a:t>plan your own version of the </a:t>
            </a:r>
            <a:r>
              <a:rPr lang="en-GB" sz="3200" dirty="0">
                <a:latin typeface="Century Gothic" panose="020B0502020202020204" pitchFamily="34" charset="0"/>
              </a:rPr>
              <a:t>story of the ugly sharkling .</a:t>
            </a:r>
            <a:endParaRPr lang="en-US" sz="3200" dirty="0"/>
          </a:p>
        </p:txBody>
      </p:sp>
      <p:sp>
        <p:nvSpPr>
          <p:cNvPr id="3" name="Content Placeholder 2"/>
          <p:cNvSpPr>
            <a:spLocks noGrp="1"/>
          </p:cNvSpPr>
          <p:nvPr>
            <p:ph idx="1"/>
          </p:nvPr>
        </p:nvSpPr>
        <p:spPr>
          <a:xfrm>
            <a:off x="159534" y="1540011"/>
            <a:ext cx="9104539" cy="4351338"/>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u="sng" dirty="0" smtClean="0">
                <a:latin typeface="Century Gothic" charset="0"/>
                <a:ea typeface="Century Gothic" charset="0"/>
                <a:cs typeface="Century Gothic" charset="0"/>
              </a:rPr>
              <a:t>Activity: </a:t>
            </a:r>
          </a:p>
          <a:p>
            <a:pPr marL="0" indent="0">
              <a:buNone/>
            </a:pPr>
            <a:r>
              <a:rPr lang="en-GB" sz="1600" dirty="0" smtClean="0">
                <a:latin typeface="Century Gothic" panose="020B0502020202020204" pitchFamily="34" charset="0"/>
              </a:rPr>
              <a:t>Watch </a:t>
            </a:r>
            <a:r>
              <a:rPr lang="en-GB" sz="1600" dirty="0">
                <a:latin typeface="Century Gothic" panose="020B0502020202020204" pitchFamily="34" charset="0"/>
              </a:rPr>
              <a:t>‘The tale of the ugly sharkling’ again -</a:t>
            </a:r>
            <a:r>
              <a:rPr lang="en-GB" sz="1600" dirty="0">
                <a:hlinkClick r:id="rId2"/>
              </a:rPr>
              <a:t>https://www.youtube.com/watch?v=o0PIb0V3YEY&amp;t=2s</a:t>
            </a:r>
            <a:endParaRPr lang="en-GB" sz="1600" dirty="0">
              <a:latin typeface="Century Gothic" panose="020B0502020202020204" pitchFamily="34" charset="0"/>
            </a:endParaRPr>
          </a:p>
          <a:p>
            <a:pPr marL="0" indent="0">
              <a:buNone/>
            </a:pPr>
            <a:r>
              <a:rPr lang="en-GB" sz="1600" dirty="0" smtClean="0">
                <a:latin typeface="Century Gothic" panose="020B0502020202020204" pitchFamily="34" charset="0"/>
              </a:rPr>
              <a:t>Today, using your story maps to help you, you are going to plan your own version of ‘The Ugly </a:t>
            </a:r>
            <a:r>
              <a:rPr lang="en-GB" sz="1600" dirty="0" err="1" smtClean="0">
                <a:latin typeface="Century Gothic" panose="020B0502020202020204" pitchFamily="34" charset="0"/>
              </a:rPr>
              <a:t>Sharkling</a:t>
            </a:r>
            <a:r>
              <a:rPr lang="en-GB" sz="1600" dirty="0" smtClean="0">
                <a:latin typeface="Century Gothic" panose="020B0502020202020204" pitchFamily="34" charset="0"/>
              </a:rPr>
              <a:t>’ story. </a:t>
            </a:r>
          </a:p>
          <a:p>
            <a:pPr marL="0" indent="0">
              <a:buNone/>
            </a:pPr>
            <a:r>
              <a:rPr lang="en-GB" sz="1600" b="1" u="sng" dirty="0" smtClean="0">
                <a:latin typeface="Century Gothic" panose="020B0502020202020204" pitchFamily="34" charset="0"/>
              </a:rPr>
              <a:t>Task:</a:t>
            </a:r>
            <a:endParaRPr lang="en-GB" sz="1600" b="1" u="sng" dirty="0" smtClean="0">
              <a:latin typeface="Century Gothic" panose="020B0502020202020204" pitchFamily="34" charset="0"/>
            </a:endParaRPr>
          </a:p>
          <a:p>
            <a:pPr marL="0" indent="0">
              <a:buNone/>
            </a:pPr>
            <a:r>
              <a:rPr lang="en-GB" sz="1600" dirty="0" smtClean="0">
                <a:latin typeface="Century Gothic" panose="020B0502020202020204" pitchFamily="34" charset="0"/>
              </a:rPr>
              <a:t>Keeping </a:t>
            </a:r>
            <a:r>
              <a:rPr lang="en-GB" sz="1600" dirty="0" smtClean="0">
                <a:latin typeface="Century Gothic" panose="020B0502020202020204" pitchFamily="34" charset="0"/>
              </a:rPr>
              <a:t>the same </a:t>
            </a:r>
            <a:r>
              <a:rPr lang="en-GB" sz="1600" dirty="0" smtClean="0">
                <a:latin typeface="Century Gothic" panose="020B0502020202020204" pitchFamily="34" charset="0"/>
              </a:rPr>
              <a:t>setting, you are going to think of your own characters and problems they might have. You are going to be adapting three important features…..</a:t>
            </a:r>
          </a:p>
          <a:p>
            <a:pPr marL="0" indent="0">
              <a:buNone/>
            </a:pPr>
            <a:r>
              <a:rPr lang="en-GB" sz="1600" dirty="0">
                <a:latin typeface="Century Gothic" panose="020B0502020202020204" pitchFamily="34" charset="0"/>
              </a:rPr>
              <a:t>-</a:t>
            </a:r>
            <a:r>
              <a:rPr lang="en-GB" sz="1600" b="1" u="sng" dirty="0" smtClean="0">
                <a:latin typeface="Century Gothic" panose="020B0502020202020204" pitchFamily="34" charset="0"/>
              </a:rPr>
              <a:t>The </a:t>
            </a:r>
            <a:r>
              <a:rPr lang="en-GB" sz="1600" b="1" u="sng" dirty="0" smtClean="0">
                <a:latin typeface="Century Gothic" panose="020B0502020202020204" pitchFamily="34" charset="0"/>
              </a:rPr>
              <a:t>characters </a:t>
            </a:r>
            <a:r>
              <a:rPr lang="en-GB" sz="1600" dirty="0" smtClean="0">
                <a:latin typeface="Century Gothic" panose="020B0502020202020204" pitchFamily="34" charset="0"/>
              </a:rPr>
              <a:t>: Norman might be an octopus, Harry might be a bumble bee</a:t>
            </a:r>
            <a:r>
              <a:rPr lang="mr-IN" sz="1600" dirty="0" smtClean="0">
                <a:latin typeface="Century Gothic" panose="020B0502020202020204" pitchFamily="34" charset="0"/>
              </a:rPr>
              <a:t>…</a:t>
            </a:r>
            <a:r>
              <a:rPr lang="en-GB" sz="1600" dirty="0" smtClean="0">
                <a:latin typeface="Century Gothic" panose="020B0502020202020204" pitchFamily="34" charset="0"/>
              </a:rPr>
              <a:t> </a:t>
            </a:r>
          </a:p>
          <a:p>
            <a:pPr>
              <a:buFontTx/>
              <a:buChar char="-"/>
            </a:pPr>
            <a:r>
              <a:rPr lang="en-GB" sz="1600" b="1" u="sng" dirty="0" smtClean="0">
                <a:latin typeface="Century Gothic" panose="020B0502020202020204" pitchFamily="34" charset="0"/>
              </a:rPr>
              <a:t>The problem </a:t>
            </a:r>
            <a:r>
              <a:rPr lang="en-GB" sz="1600" dirty="0" smtClean="0">
                <a:latin typeface="Century Gothic" panose="020B0502020202020204" pitchFamily="34" charset="0"/>
              </a:rPr>
              <a:t>: The octopus might not be able to see and needs glasses</a:t>
            </a:r>
            <a:r>
              <a:rPr lang="mr-IN" sz="1600" dirty="0" smtClean="0">
                <a:latin typeface="Century Gothic" panose="020B0502020202020204" pitchFamily="34" charset="0"/>
              </a:rPr>
              <a:t>…</a:t>
            </a:r>
            <a:r>
              <a:rPr lang="en-GB" sz="1600" dirty="0" smtClean="0">
                <a:latin typeface="Century Gothic" panose="020B0502020202020204" pitchFamily="34" charset="0"/>
              </a:rPr>
              <a:t> </a:t>
            </a:r>
          </a:p>
          <a:p>
            <a:pPr>
              <a:buFontTx/>
              <a:buChar char="-"/>
            </a:pPr>
            <a:r>
              <a:rPr lang="en-GB" sz="1600" b="1" u="sng" dirty="0" smtClean="0">
                <a:latin typeface="Century Gothic" panose="020B0502020202020204" pitchFamily="34" charset="0"/>
              </a:rPr>
              <a:t>The resolution  </a:t>
            </a:r>
            <a:r>
              <a:rPr lang="en-GB" sz="1600" dirty="0" smtClean="0">
                <a:latin typeface="Century Gothic" panose="020B0502020202020204" pitchFamily="34" charset="0"/>
              </a:rPr>
              <a:t>: The octopus then visits the opticians</a:t>
            </a:r>
            <a:r>
              <a:rPr lang="mr-IN" sz="1600" dirty="0" smtClean="0">
                <a:latin typeface="Century Gothic" panose="020B0502020202020204" pitchFamily="34" charset="0"/>
              </a:rPr>
              <a:t>…</a:t>
            </a:r>
            <a:r>
              <a:rPr lang="en-GB" sz="1600" dirty="0" smtClean="0">
                <a:latin typeface="Century Gothic" panose="020B0502020202020204" pitchFamily="34" charset="0"/>
              </a:rPr>
              <a:t>  </a:t>
            </a:r>
          </a:p>
          <a:p>
            <a:pPr marL="0" indent="0">
              <a:buNone/>
            </a:pPr>
            <a:r>
              <a:rPr lang="en-GB" sz="1600" dirty="0" smtClean="0">
                <a:latin typeface="Century Gothic" panose="020B0502020202020204" pitchFamily="34" charset="0"/>
              </a:rPr>
              <a:t>You can </a:t>
            </a:r>
            <a:r>
              <a:rPr lang="en-GB" sz="1600" dirty="0" smtClean="0">
                <a:latin typeface="Century Gothic" panose="020B0502020202020204" pitchFamily="34" charset="0"/>
              </a:rPr>
              <a:t>draw out and write key sentences for your adaptation using English Task 3 sheet, or just record them on a piece of paper. We will be using thes</a:t>
            </a:r>
            <a:r>
              <a:rPr lang="en-GB" sz="1600" dirty="0" smtClean="0">
                <a:latin typeface="Century Gothic" panose="020B0502020202020204" pitchFamily="34" charset="0"/>
              </a:rPr>
              <a:t>e plans to write our own version of the story over the next 2 days. </a:t>
            </a:r>
            <a:endParaRPr lang="en-GB" sz="1600" dirty="0" smtClean="0">
              <a:latin typeface="Century Gothic" panose="020B0502020202020204" pitchFamily="34" charset="0"/>
            </a:endParaRPr>
          </a:p>
          <a:p>
            <a:pPr marL="0" indent="0">
              <a:buNone/>
            </a:pPr>
            <a:endParaRPr lang="en-GB" sz="1800" dirty="0">
              <a:latin typeface="Century Gothic" panose="020B0502020202020204" pitchFamily="34" charset="0"/>
            </a:endParaRPr>
          </a:p>
          <a:p>
            <a:pPr marL="0" indent="0">
              <a:buNone/>
            </a:pPr>
            <a:endParaRPr lang="en-GB" sz="1800" dirty="0">
              <a:latin typeface="Century Gothic" panose="020B0502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b="1" dirty="0">
              <a:latin typeface="Century Gothic" charset="0"/>
              <a:ea typeface="Century Gothic" charset="0"/>
              <a:cs typeface="Century Gothic" charset="0"/>
            </a:endParaRPr>
          </a:p>
        </p:txBody>
      </p:sp>
      <p:pic>
        <p:nvPicPr>
          <p:cNvPr id="5" name="Picture 4"/>
          <p:cNvPicPr>
            <a:picLocks noChangeAspect="1"/>
          </p:cNvPicPr>
          <p:nvPr/>
        </p:nvPicPr>
        <p:blipFill>
          <a:blip r:embed="rId3"/>
          <a:stretch>
            <a:fillRect/>
          </a:stretch>
        </p:blipFill>
        <p:spPr>
          <a:xfrm>
            <a:off x="9418690" y="1209467"/>
            <a:ext cx="2235201" cy="1234845"/>
          </a:xfrm>
          <a:prstGeom prst="rect">
            <a:avLst/>
          </a:prstGeom>
        </p:spPr>
      </p:pic>
      <p:pic>
        <p:nvPicPr>
          <p:cNvPr id="4" name="Picture 3"/>
          <p:cNvPicPr>
            <a:picLocks noChangeAspect="1"/>
          </p:cNvPicPr>
          <p:nvPr/>
        </p:nvPicPr>
        <p:blipFill>
          <a:blip r:embed="rId4"/>
          <a:stretch>
            <a:fillRect/>
          </a:stretch>
        </p:blipFill>
        <p:spPr>
          <a:xfrm>
            <a:off x="8963709" y="3348614"/>
            <a:ext cx="3145165" cy="1980767"/>
          </a:xfrm>
          <a:prstGeom prst="rect">
            <a:avLst/>
          </a:prstGeom>
        </p:spPr>
      </p:pic>
    </p:spTree>
    <p:extLst>
      <p:ext uri="{BB962C8B-B14F-4D97-AF65-F5344CB8AC3E}">
        <p14:creationId xmlns:p14="http://schemas.microsoft.com/office/powerpoint/2010/main" val="183976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F1F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236" y="214448"/>
            <a:ext cx="10515600" cy="1325563"/>
          </a:xfrm>
        </p:spPr>
        <p:txBody>
          <a:bodyPr>
            <a:noAutofit/>
          </a:bodyPr>
          <a:lstStyle/>
          <a:p>
            <a:r>
              <a:rPr lang="en-GB" sz="3200" b="1" u="sng" dirty="0">
                <a:latin typeface="Century Gothic" panose="020B0502020202020204" pitchFamily="34" charset="0"/>
              </a:rPr>
              <a:t>Date: </a:t>
            </a:r>
            <a:r>
              <a:rPr lang="en-GB" sz="3200" b="1" u="sng" dirty="0">
                <a:latin typeface="Century Gothic" panose="020B0502020202020204" pitchFamily="34" charset="0"/>
              </a:rPr>
              <a:t>2</a:t>
            </a:r>
            <a:r>
              <a:rPr lang="en-GB" sz="3200" b="1" u="sng" dirty="0" smtClean="0">
                <a:latin typeface="Century Gothic" panose="020B0502020202020204" pitchFamily="34" charset="0"/>
              </a:rPr>
              <a:t>/7/20 &amp; 3/7/20</a:t>
            </a:r>
            <a:r>
              <a:rPr lang="en-GB" sz="3200" b="1" u="sng" dirty="0">
                <a:latin typeface="Century Gothic" panose="020B0502020202020204" pitchFamily="34" charset="0"/>
              </a:rPr>
              <a:t/>
            </a:r>
            <a:br>
              <a:rPr lang="en-GB" sz="3200" b="1" u="sng" dirty="0">
                <a:latin typeface="Century Gothic" panose="020B0502020202020204" pitchFamily="34" charset="0"/>
              </a:rPr>
            </a:br>
            <a:r>
              <a:rPr lang="en-GB" sz="3200" b="1" u="sng" dirty="0">
                <a:latin typeface="Century Gothic" panose="020B0502020202020204" pitchFamily="34" charset="0"/>
              </a:rPr>
              <a:t>Lesson Objective: </a:t>
            </a:r>
            <a:r>
              <a:rPr lang="en-GB" sz="3200" dirty="0">
                <a:latin typeface="Century Gothic" panose="020B0502020202020204" pitchFamily="34" charset="0"/>
              </a:rPr>
              <a:t>To </a:t>
            </a:r>
            <a:r>
              <a:rPr lang="en-GB" sz="3200" dirty="0" smtClean="0">
                <a:latin typeface="Century Gothic" panose="020B0502020202020204" pitchFamily="34" charset="0"/>
              </a:rPr>
              <a:t>write your own version of the </a:t>
            </a:r>
            <a:r>
              <a:rPr lang="en-GB" sz="3200" dirty="0">
                <a:latin typeface="Century Gothic" panose="020B0502020202020204" pitchFamily="34" charset="0"/>
              </a:rPr>
              <a:t>story of the ugly sharkling .</a:t>
            </a:r>
            <a:endParaRPr lang="en-US" sz="3200" dirty="0"/>
          </a:p>
        </p:txBody>
      </p:sp>
      <p:sp>
        <p:nvSpPr>
          <p:cNvPr id="3" name="Content Placeholder 2"/>
          <p:cNvSpPr>
            <a:spLocks noGrp="1"/>
          </p:cNvSpPr>
          <p:nvPr>
            <p:ph idx="1"/>
          </p:nvPr>
        </p:nvSpPr>
        <p:spPr>
          <a:xfrm>
            <a:off x="73236" y="1614980"/>
            <a:ext cx="10515600" cy="4351338"/>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b="1" u="sng" dirty="0" smtClean="0">
                <a:latin typeface="Century Gothic" charset="0"/>
                <a:ea typeface="Century Gothic" charset="0"/>
                <a:cs typeface="Century Gothic" charset="0"/>
              </a:rPr>
              <a:t>Activity: </a:t>
            </a:r>
          </a:p>
          <a:p>
            <a:pPr marL="0" indent="0">
              <a:buNone/>
            </a:pPr>
            <a:r>
              <a:rPr lang="en-GB" sz="1600" dirty="0" smtClean="0">
                <a:latin typeface="Century Gothic" panose="020B0502020202020204" pitchFamily="34" charset="0"/>
              </a:rPr>
              <a:t>Watch </a:t>
            </a:r>
            <a:r>
              <a:rPr lang="en-GB" sz="1600" dirty="0">
                <a:latin typeface="Century Gothic" panose="020B0502020202020204" pitchFamily="34" charset="0"/>
              </a:rPr>
              <a:t>‘The tale of the ugly sharkling’ again -</a:t>
            </a:r>
            <a:r>
              <a:rPr lang="en-GB" sz="1600" dirty="0">
                <a:hlinkClick r:id="rId2"/>
              </a:rPr>
              <a:t>https://www.youtube.com/watch?v=o0PIb0V3YEY&amp;t=2s</a:t>
            </a:r>
            <a:endParaRPr lang="en-GB" sz="1600" dirty="0">
              <a:latin typeface="Century Gothic" panose="020B0502020202020204" pitchFamily="34" charset="0"/>
            </a:endParaRPr>
          </a:p>
          <a:p>
            <a:pPr marL="0" indent="0">
              <a:buNone/>
            </a:pPr>
            <a:r>
              <a:rPr lang="en-GB" sz="1600" dirty="0" smtClean="0">
                <a:latin typeface="Century Gothic" panose="020B0502020202020204" pitchFamily="34" charset="0"/>
              </a:rPr>
              <a:t>Look back over your plans for your adapted story from yesterday. Can you re-tell the story orally using your characters?</a:t>
            </a:r>
          </a:p>
          <a:p>
            <a:pPr marL="0" indent="0">
              <a:buNone/>
            </a:pPr>
            <a:r>
              <a:rPr lang="en-GB" sz="1600" b="1" u="sng" dirty="0" smtClean="0">
                <a:latin typeface="Century Gothic" panose="020B0502020202020204" pitchFamily="34" charset="0"/>
              </a:rPr>
              <a:t>Task: </a:t>
            </a:r>
          </a:p>
          <a:p>
            <a:pPr marL="0" indent="0">
              <a:buNone/>
            </a:pPr>
            <a:r>
              <a:rPr lang="en-GB" sz="1600" dirty="0" smtClean="0">
                <a:latin typeface="Century Gothic" panose="020B0502020202020204" pitchFamily="34" charset="0"/>
              </a:rPr>
              <a:t>Over the next two days you are going to write and then illustrate your own version of th</a:t>
            </a:r>
            <a:r>
              <a:rPr lang="en-GB" sz="1600" dirty="0" smtClean="0">
                <a:latin typeface="Century Gothic" panose="020B0502020202020204" pitchFamily="34" charset="0"/>
              </a:rPr>
              <a:t>e story. Don’t forget that your story needs a title at the beginning! </a:t>
            </a:r>
          </a:p>
          <a:p>
            <a:pPr marL="0" indent="0">
              <a:buNone/>
            </a:pPr>
            <a:r>
              <a:rPr lang="en-GB" sz="1600" dirty="0" smtClean="0">
                <a:latin typeface="Century Gothic" panose="020B0502020202020204" pitchFamily="34" charset="0"/>
              </a:rPr>
              <a:t>Use this basic structure to help you when you are writing your version: </a:t>
            </a:r>
          </a:p>
          <a:p>
            <a:pPr marL="0" indent="0">
              <a:buNone/>
            </a:pPr>
            <a:r>
              <a:rPr lang="en-GB" sz="1600" dirty="0" smtClean="0">
                <a:latin typeface="Century Gothic" panose="020B0502020202020204" pitchFamily="34" charset="0"/>
              </a:rPr>
              <a:t>-Beginning, we meet the characters in their setting. What are they like as characters? Why are they there? </a:t>
            </a:r>
          </a:p>
          <a:p>
            <a:pPr marL="0" indent="0">
              <a:buNone/>
            </a:pPr>
            <a:r>
              <a:rPr lang="en-GB" sz="1600" dirty="0" smtClean="0">
                <a:latin typeface="Century Gothic" panose="020B0502020202020204" pitchFamily="34" charset="0"/>
              </a:rPr>
              <a:t>-Middle, we find out the problem and a plan is put together to solve it!</a:t>
            </a:r>
          </a:p>
          <a:p>
            <a:pPr marL="0" indent="0">
              <a:buNone/>
            </a:pPr>
            <a:r>
              <a:rPr lang="en-GB" sz="1600" dirty="0" smtClean="0">
                <a:latin typeface="Century Gothic" panose="020B0502020202020204" pitchFamily="34" charset="0"/>
              </a:rPr>
              <a:t>-End, a resolution to the problem!</a:t>
            </a:r>
          </a:p>
          <a:p>
            <a:pPr marL="0" indent="0">
              <a:buNone/>
            </a:pPr>
            <a:r>
              <a:rPr lang="en-GB" sz="1600" dirty="0" smtClean="0">
                <a:latin typeface="Century Gothic" panose="020B0502020202020204" pitchFamily="34" charset="0"/>
              </a:rPr>
              <a:t>You can use the templates provided on English Task 4/5 or just</a:t>
            </a:r>
          </a:p>
          <a:p>
            <a:pPr marL="0" indent="0">
              <a:buNone/>
            </a:pPr>
            <a:r>
              <a:rPr lang="en-GB" sz="1600" dirty="0">
                <a:latin typeface="Century Gothic" panose="020B0502020202020204" pitchFamily="34" charset="0"/>
              </a:rPr>
              <a:t>w</a:t>
            </a:r>
            <a:r>
              <a:rPr lang="en-GB" sz="1600" dirty="0" smtClean="0">
                <a:latin typeface="Century Gothic" panose="020B0502020202020204" pitchFamily="34" charset="0"/>
              </a:rPr>
              <a:t>rite your story on paper or in a special notebook but please try to </a:t>
            </a:r>
          </a:p>
          <a:p>
            <a:pPr marL="0" indent="0">
              <a:buNone/>
            </a:pPr>
            <a:r>
              <a:rPr lang="en-GB" sz="1600" dirty="0">
                <a:latin typeface="Century Gothic" panose="020B0502020202020204" pitchFamily="34" charset="0"/>
              </a:rPr>
              <a:t>w</a:t>
            </a:r>
            <a:r>
              <a:rPr lang="en-GB" sz="1600" dirty="0" smtClean="0">
                <a:latin typeface="Century Gothic" panose="020B0502020202020204" pitchFamily="34" charset="0"/>
              </a:rPr>
              <a:t>rite on lines- it really helps with handwriting! </a:t>
            </a:r>
            <a:endParaRPr lang="en-GB" sz="1800" dirty="0">
              <a:latin typeface="Century Gothic" panose="020B0502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800" b="1" dirty="0">
              <a:latin typeface="Century Gothic" charset="0"/>
              <a:ea typeface="Century Gothic" charset="0"/>
              <a:cs typeface="Century Gothic" charset="0"/>
            </a:endParaRPr>
          </a:p>
        </p:txBody>
      </p:sp>
      <p:sp>
        <p:nvSpPr>
          <p:cNvPr id="12" name="TextBox 11"/>
          <p:cNvSpPr txBox="1"/>
          <p:nvPr/>
        </p:nvSpPr>
        <p:spPr>
          <a:xfrm>
            <a:off x="7185891" y="4634172"/>
            <a:ext cx="4800427" cy="1815882"/>
          </a:xfrm>
          <a:prstGeom prst="rect">
            <a:avLst/>
          </a:prstGeom>
          <a:noFill/>
          <a:ln w="41275">
            <a:solidFill>
              <a:srgbClr val="FF0000"/>
            </a:solidFill>
          </a:ln>
        </p:spPr>
        <p:txBody>
          <a:bodyPr wrap="square" rtlCol="0">
            <a:spAutoFit/>
          </a:bodyPr>
          <a:lstStyle/>
          <a:p>
            <a:r>
              <a:rPr lang="en-GB" sz="1400" dirty="0">
                <a:latin typeface="Century Gothic" panose="020B0502020202020204" pitchFamily="34" charset="0"/>
              </a:rPr>
              <a:t>Here are some things that you should try and include in your story: </a:t>
            </a:r>
          </a:p>
          <a:p>
            <a:r>
              <a:rPr lang="en-GB" sz="1400" dirty="0">
                <a:latin typeface="Century Gothic" panose="020B0502020202020204" pitchFamily="34" charset="0"/>
              </a:rPr>
              <a:t>-full stops, capital letters, finger spaces</a:t>
            </a:r>
          </a:p>
          <a:p>
            <a:r>
              <a:rPr lang="en-GB" sz="1400" dirty="0">
                <a:latin typeface="Century Gothic" panose="020B0502020202020204" pitchFamily="34" charset="0"/>
              </a:rPr>
              <a:t>-</a:t>
            </a:r>
            <a:r>
              <a:rPr lang="en-GB" sz="1400" dirty="0" smtClean="0">
                <a:latin typeface="Century Gothic" panose="020B0502020202020204" pitchFamily="34" charset="0"/>
              </a:rPr>
              <a:t>verbs ,nouns </a:t>
            </a:r>
            <a:r>
              <a:rPr lang="en-GB" sz="1400" dirty="0">
                <a:latin typeface="Century Gothic" panose="020B0502020202020204" pitchFamily="34" charset="0"/>
              </a:rPr>
              <a:t>and adjectives </a:t>
            </a:r>
          </a:p>
          <a:p>
            <a:pPr>
              <a:buFontTx/>
              <a:buChar char="-"/>
            </a:pPr>
            <a:r>
              <a:rPr lang="en-GB" sz="1400" dirty="0" smtClean="0">
                <a:latin typeface="Century Gothic" panose="020B0502020202020204" pitchFamily="34" charset="0"/>
              </a:rPr>
              <a:t>Story language</a:t>
            </a:r>
            <a:endParaRPr lang="en-GB" sz="1400" dirty="0">
              <a:latin typeface="Century Gothic" panose="020B0502020202020204" pitchFamily="34" charset="0"/>
            </a:endParaRPr>
          </a:p>
          <a:p>
            <a:r>
              <a:rPr lang="en-GB" sz="1400" b="1" u="sng" dirty="0">
                <a:solidFill>
                  <a:schemeClr val="accent1">
                    <a:lumMod val="75000"/>
                  </a:schemeClr>
                </a:solidFill>
                <a:latin typeface="Century Gothic" panose="020B0502020202020204" pitchFamily="34" charset="0"/>
              </a:rPr>
              <a:t>Reach for the sky! </a:t>
            </a:r>
          </a:p>
          <a:p>
            <a:r>
              <a:rPr lang="en-GB" sz="1400" dirty="0">
                <a:latin typeface="Century Gothic" panose="020B0502020202020204" pitchFamily="34" charset="0"/>
              </a:rPr>
              <a:t>Joined handwriting </a:t>
            </a:r>
          </a:p>
          <a:p>
            <a:r>
              <a:rPr lang="en-GB" sz="1400" dirty="0">
                <a:latin typeface="Century Gothic" panose="020B0502020202020204" pitchFamily="34" charset="0"/>
              </a:rPr>
              <a:t>Speech marks </a:t>
            </a:r>
          </a:p>
        </p:txBody>
      </p:sp>
      <p:pic>
        <p:nvPicPr>
          <p:cNvPr id="5" name="Picture 4"/>
          <p:cNvPicPr>
            <a:picLocks noChangeAspect="1"/>
          </p:cNvPicPr>
          <p:nvPr/>
        </p:nvPicPr>
        <p:blipFill>
          <a:blip r:embed="rId3"/>
          <a:stretch>
            <a:fillRect/>
          </a:stretch>
        </p:blipFill>
        <p:spPr>
          <a:xfrm>
            <a:off x="9667990" y="1091079"/>
            <a:ext cx="2235201" cy="1234845"/>
          </a:xfrm>
          <a:prstGeom prst="rect">
            <a:avLst/>
          </a:prstGeom>
        </p:spPr>
      </p:pic>
    </p:spTree>
    <p:extLst>
      <p:ext uri="{BB962C8B-B14F-4D97-AF65-F5344CB8AC3E}">
        <p14:creationId xmlns:p14="http://schemas.microsoft.com/office/powerpoint/2010/main" val="1709055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TotalTime>
  <Words>752</Words>
  <Application>Microsoft Office PowerPoint</Application>
  <PresentationFormat>Widescreen</PresentationFormat>
  <Paragraphs>60</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Century Gothic</vt:lpstr>
      <vt:lpstr>Mangal</vt:lpstr>
      <vt:lpstr>Office Theme</vt:lpstr>
      <vt:lpstr>Subject: English  Year Group: 1 Week Commencing: 29/6/20</vt:lpstr>
      <vt:lpstr>Date: 29/6/20 Lesson Objective: To answer comprehension questions based on the story of ‘The Ugly Sharkling’. </vt:lpstr>
      <vt:lpstr>Date: 30/6/20 Lesson Objective: To re-tell the story of the ugly sharkling .</vt:lpstr>
      <vt:lpstr>Date: 1/7/20 Lesson Objective: To plan your own version of the story of the ugly sharkling .</vt:lpstr>
      <vt:lpstr>Date: 2/7/20 &amp; 3/7/20 Lesson Objective: To write your own version of the story of the ugly sharkling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Group:  Week:</dc:title>
  <dc:creator>Katie Elkins</dc:creator>
  <cp:lastModifiedBy>Amanda Davies</cp:lastModifiedBy>
  <cp:revision>25</cp:revision>
  <dcterms:created xsi:type="dcterms:W3CDTF">2020-03-19T12:32:34Z</dcterms:created>
  <dcterms:modified xsi:type="dcterms:W3CDTF">2020-06-03T08:54:00Z</dcterms:modified>
</cp:coreProperties>
</file>