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294" r:id="rId3"/>
    <p:sldId id="297" r:id="rId4"/>
    <p:sldId id="298" r:id="rId5"/>
    <p:sldId id="295" r:id="rId6"/>
    <p:sldId id="296" r:id="rId7"/>
    <p:sldId id="29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21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5C767C-AFC4-41F4-8B18-4A6A6FEB69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5318C12-C1D1-4769-B2BD-3C7600BC99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7ABAF91-3B17-4ABE-BBDF-CC453E91C9DE}"/>
              </a:ext>
            </a:extLst>
          </p:cNvPr>
          <p:cNvSpPr>
            <a:spLocks noGrp="1"/>
          </p:cNvSpPr>
          <p:nvPr>
            <p:ph type="dt" sz="half" idx="10"/>
          </p:nvPr>
        </p:nvSpPr>
        <p:spPr/>
        <p:txBody>
          <a:bodyPr/>
          <a:lstStyle/>
          <a:p>
            <a:fld id="{05290DA7-11E8-474B-8952-BCBA3140FF1D}" type="datetimeFigureOut">
              <a:rPr lang="en-GB" smtClean="0"/>
              <a:t>03/07/2020</a:t>
            </a:fld>
            <a:endParaRPr lang="en-GB"/>
          </a:p>
        </p:txBody>
      </p:sp>
      <p:sp>
        <p:nvSpPr>
          <p:cNvPr id="5" name="Footer Placeholder 4">
            <a:extLst>
              <a:ext uri="{FF2B5EF4-FFF2-40B4-BE49-F238E27FC236}">
                <a16:creationId xmlns:a16="http://schemas.microsoft.com/office/drawing/2014/main" xmlns="" id="{A31DABC1-B42A-4DC4-9EB0-128795842F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1C510AA-BAAE-40CC-B627-F549C3AE8FB1}"/>
              </a:ext>
            </a:extLst>
          </p:cNvPr>
          <p:cNvSpPr>
            <a:spLocks noGrp="1"/>
          </p:cNvSpPr>
          <p:nvPr>
            <p:ph type="sldNum" sz="quarter" idx="12"/>
          </p:nvPr>
        </p:nvSpPr>
        <p:spPr/>
        <p:txBody>
          <a:bodyPr/>
          <a:lstStyle/>
          <a:p>
            <a:fld id="{7314F12B-6C11-4624-8891-59556FC31D47}" type="slidenum">
              <a:rPr lang="en-GB" smtClean="0"/>
              <a:t>‹#›</a:t>
            </a:fld>
            <a:endParaRPr lang="en-GB"/>
          </a:p>
        </p:txBody>
      </p:sp>
    </p:spTree>
    <p:extLst>
      <p:ext uri="{BB962C8B-B14F-4D97-AF65-F5344CB8AC3E}">
        <p14:creationId xmlns:p14="http://schemas.microsoft.com/office/powerpoint/2010/main" val="236599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F2C41A-3050-4D38-AFF8-439CD1C8A9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8D82987-0D39-4D84-AEDA-AD408B8F61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6D57A0E-5C98-480C-917B-74710F5C4C67}"/>
              </a:ext>
            </a:extLst>
          </p:cNvPr>
          <p:cNvSpPr>
            <a:spLocks noGrp="1"/>
          </p:cNvSpPr>
          <p:nvPr>
            <p:ph type="dt" sz="half" idx="10"/>
          </p:nvPr>
        </p:nvSpPr>
        <p:spPr/>
        <p:txBody>
          <a:bodyPr/>
          <a:lstStyle/>
          <a:p>
            <a:fld id="{05290DA7-11E8-474B-8952-BCBA3140FF1D}" type="datetimeFigureOut">
              <a:rPr lang="en-GB" smtClean="0"/>
              <a:t>03/07/2020</a:t>
            </a:fld>
            <a:endParaRPr lang="en-GB"/>
          </a:p>
        </p:txBody>
      </p:sp>
      <p:sp>
        <p:nvSpPr>
          <p:cNvPr id="5" name="Footer Placeholder 4">
            <a:extLst>
              <a:ext uri="{FF2B5EF4-FFF2-40B4-BE49-F238E27FC236}">
                <a16:creationId xmlns:a16="http://schemas.microsoft.com/office/drawing/2014/main" xmlns="" id="{51C2D414-9183-45D1-A3F9-F6DA3EF37E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8BC3215-AD6D-47D0-9952-8FD1899CC005}"/>
              </a:ext>
            </a:extLst>
          </p:cNvPr>
          <p:cNvSpPr>
            <a:spLocks noGrp="1"/>
          </p:cNvSpPr>
          <p:nvPr>
            <p:ph type="sldNum" sz="quarter" idx="12"/>
          </p:nvPr>
        </p:nvSpPr>
        <p:spPr/>
        <p:txBody>
          <a:bodyPr/>
          <a:lstStyle/>
          <a:p>
            <a:fld id="{7314F12B-6C11-4624-8891-59556FC31D47}" type="slidenum">
              <a:rPr lang="en-GB" smtClean="0"/>
              <a:t>‹#›</a:t>
            </a:fld>
            <a:endParaRPr lang="en-GB"/>
          </a:p>
        </p:txBody>
      </p:sp>
    </p:spTree>
    <p:extLst>
      <p:ext uri="{BB962C8B-B14F-4D97-AF65-F5344CB8AC3E}">
        <p14:creationId xmlns:p14="http://schemas.microsoft.com/office/powerpoint/2010/main" val="3504341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A5B628-B669-49D5-AF36-AC91CA80D5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049CD3D-A989-4B2F-9160-EDF328703C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D310E66-70FA-4C90-84A3-5E4D8FB11254}"/>
              </a:ext>
            </a:extLst>
          </p:cNvPr>
          <p:cNvSpPr>
            <a:spLocks noGrp="1"/>
          </p:cNvSpPr>
          <p:nvPr>
            <p:ph type="dt" sz="half" idx="10"/>
          </p:nvPr>
        </p:nvSpPr>
        <p:spPr/>
        <p:txBody>
          <a:bodyPr/>
          <a:lstStyle/>
          <a:p>
            <a:fld id="{05290DA7-11E8-474B-8952-BCBA3140FF1D}" type="datetimeFigureOut">
              <a:rPr lang="en-GB" smtClean="0"/>
              <a:t>03/07/2020</a:t>
            </a:fld>
            <a:endParaRPr lang="en-GB"/>
          </a:p>
        </p:txBody>
      </p:sp>
      <p:sp>
        <p:nvSpPr>
          <p:cNvPr id="5" name="Footer Placeholder 4">
            <a:extLst>
              <a:ext uri="{FF2B5EF4-FFF2-40B4-BE49-F238E27FC236}">
                <a16:creationId xmlns:a16="http://schemas.microsoft.com/office/drawing/2014/main" xmlns="" id="{3CF07D9A-EDF0-4B1B-8CF5-8C762D5B34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B83454D-A8E9-4B17-AF74-EED58ABD2753}"/>
              </a:ext>
            </a:extLst>
          </p:cNvPr>
          <p:cNvSpPr>
            <a:spLocks noGrp="1"/>
          </p:cNvSpPr>
          <p:nvPr>
            <p:ph type="sldNum" sz="quarter" idx="12"/>
          </p:nvPr>
        </p:nvSpPr>
        <p:spPr/>
        <p:txBody>
          <a:bodyPr/>
          <a:lstStyle/>
          <a:p>
            <a:fld id="{7314F12B-6C11-4624-8891-59556FC31D47}" type="slidenum">
              <a:rPr lang="en-GB" smtClean="0"/>
              <a:t>‹#›</a:t>
            </a:fld>
            <a:endParaRPr lang="en-GB"/>
          </a:p>
        </p:txBody>
      </p:sp>
    </p:spTree>
    <p:extLst>
      <p:ext uri="{BB962C8B-B14F-4D97-AF65-F5344CB8AC3E}">
        <p14:creationId xmlns:p14="http://schemas.microsoft.com/office/powerpoint/2010/main" val="155447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843807-3D05-4B4A-AC9D-FD5269FF41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D6484A6-338A-482B-AA73-B1DC72667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A46B569-882E-44EE-A757-EA227D02C415}"/>
              </a:ext>
            </a:extLst>
          </p:cNvPr>
          <p:cNvSpPr>
            <a:spLocks noGrp="1"/>
          </p:cNvSpPr>
          <p:nvPr>
            <p:ph type="dt" sz="half" idx="10"/>
          </p:nvPr>
        </p:nvSpPr>
        <p:spPr/>
        <p:txBody>
          <a:bodyPr/>
          <a:lstStyle/>
          <a:p>
            <a:fld id="{05290DA7-11E8-474B-8952-BCBA3140FF1D}" type="datetimeFigureOut">
              <a:rPr lang="en-GB" smtClean="0"/>
              <a:t>03/07/2020</a:t>
            </a:fld>
            <a:endParaRPr lang="en-GB"/>
          </a:p>
        </p:txBody>
      </p:sp>
      <p:sp>
        <p:nvSpPr>
          <p:cNvPr id="5" name="Footer Placeholder 4">
            <a:extLst>
              <a:ext uri="{FF2B5EF4-FFF2-40B4-BE49-F238E27FC236}">
                <a16:creationId xmlns:a16="http://schemas.microsoft.com/office/drawing/2014/main" xmlns="" id="{3F58D205-ABA9-40FF-88D7-3062679246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16BAF18-8750-473B-832D-08CD327D730A}"/>
              </a:ext>
            </a:extLst>
          </p:cNvPr>
          <p:cNvSpPr>
            <a:spLocks noGrp="1"/>
          </p:cNvSpPr>
          <p:nvPr>
            <p:ph type="sldNum" sz="quarter" idx="12"/>
          </p:nvPr>
        </p:nvSpPr>
        <p:spPr/>
        <p:txBody>
          <a:bodyPr/>
          <a:lstStyle/>
          <a:p>
            <a:fld id="{7314F12B-6C11-4624-8891-59556FC31D47}" type="slidenum">
              <a:rPr lang="en-GB" smtClean="0"/>
              <a:t>‹#›</a:t>
            </a:fld>
            <a:endParaRPr lang="en-GB"/>
          </a:p>
        </p:txBody>
      </p:sp>
    </p:spTree>
    <p:extLst>
      <p:ext uri="{BB962C8B-B14F-4D97-AF65-F5344CB8AC3E}">
        <p14:creationId xmlns:p14="http://schemas.microsoft.com/office/powerpoint/2010/main" val="251223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513988-A4F7-46B0-99D4-25CE4A053E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8579825-0FB6-4360-87A9-41DC6B5D1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0792D41-2DD9-4C96-8AD3-E8F8F1D0A734}"/>
              </a:ext>
            </a:extLst>
          </p:cNvPr>
          <p:cNvSpPr>
            <a:spLocks noGrp="1"/>
          </p:cNvSpPr>
          <p:nvPr>
            <p:ph type="dt" sz="half" idx="10"/>
          </p:nvPr>
        </p:nvSpPr>
        <p:spPr/>
        <p:txBody>
          <a:bodyPr/>
          <a:lstStyle/>
          <a:p>
            <a:fld id="{05290DA7-11E8-474B-8952-BCBA3140FF1D}" type="datetimeFigureOut">
              <a:rPr lang="en-GB" smtClean="0"/>
              <a:t>03/07/2020</a:t>
            </a:fld>
            <a:endParaRPr lang="en-GB"/>
          </a:p>
        </p:txBody>
      </p:sp>
      <p:sp>
        <p:nvSpPr>
          <p:cNvPr id="5" name="Footer Placeholder 4">
            <a:extLst>
              <a:ext uri="{FF2B5EF4-FFF2-40B4-BE49-F238E27FC236}">
                <a16:creationId xmlns:a16="http://schemas.microsoft.com/office/drawing/2014/main" xmlns="" id="{456395E4-9969-44E1-A5CA-6895BA199B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32B1365-F4E6-4FAB-BAA9-0423B6515717}"/>
              </a:ext>
            </a:extLst>
          </p:cNvPr>
          <p:cNvSpPr>
            <a:spLocks noGrp="1"/>
          </p:cNvSpPr>
          <p:nvPr>
            <p:ph type="sldNum" sz="quarter" idx="12"/>
          </p:nvPr>
        </p:nvSpPr>
        <p:spPr/>
        <p:txBody>
          <a:bodyPr/>
          <a:lstStyle/>
          <a:p>
            <a:fld id="{7314F12B-6C11-4624-8891-59556FC31D47}" type="slidenum">
              <a:rPr lang="en-GB" smtClean="0"/>
              <a:t>‹#›</a:t>
            </a:fld>
            <a:endParaRPr lang="en-GB"/>
          </a:p>
        </p:txBody>
      </p:sp>
    </p:spTree>
    <p:extLst>
      <p:ext uri="{BB962C8B-B14F-4D97-AF65-F5344CB8AC3E}">
        <p14:creationId xmlns:p14="http://schemas.microsoft.com/office/powerpoint/2010/main" val="312812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1DE7A-1DCA-40DC-B6F8-7A0EDABF49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5CC6ADF-B9A1-496A-A514-697CBEFD1F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65018106-8D15-4F7B-BC84-87E9D0DB0E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2806E65-FE83-4BF6-BDDC-21282FE3E869}"/>
              </a:ext>
            </a:extLst>
          </p:cNvPr>
          <p:cNvSpPr>
            <a:spLocks noGrp="1"/>
          </p:cNvSpPr>
          <p:nvPr>
            <p:ph type="dt" sz="half" idx="10"/>
          </p:nvPr>
        </p:nvSpPr>
        <p:spPr/>
        <p:txBody>
          <a:bodyPr/>
          <a:lstStyle/>
          <a:p>
            <a:fld id="{05290DA7-11E8-474B-8952-BCBA3140FF1D}" type="datetimeFigureOut">
              <a:rPr lang="en-GB" smtClean="0"/>
              <a:t>03/07/2020</a:t>
            </a:fld>
            <a:endParaRPr lang="en-GB"/>
          </a:p>
        </p:txBody>
      </p:sp>
      <p:sp>
        <p:nvSpPr>
          <p:cNvPr id="6" name="Footer Placeholder 5">
            <a:extLst>
              <a:ext uri="{FF2B5EF4-FFF2-40B4-BE49-F238E27FC236}">
                <a16:creationId xmlns:a16="http://schemas.microsoft.com/office/drawing/2014/main" xmlns="" id="{12696502-51A9-4AB7-AA77-03A341622C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0338976-0622-4838-AF36-038ADF219158}"/>
              </a:ext>
            </a:extLst>
          </p:cNvPr>
          <p:cNvSpPr>
            <a:spLocks noGrp="1"/>
          </p:cNvSpPr>
          <p:nvPr>
            <p:ph type="sldNum" sz="quarter" idx="12"/>
          </p:nvPr>
        </p:nvSpPr>
        <p:spPr/>
        <p:txBody>
          <a:bodyPr/>
          <a:lstStyle/>
          <a:p>
            <a:fld id="{7314F12B-6C11-4624-8891-59556FC31D47}" type="slidenum">
              <a:rPr lang="en-GB" smtClean="0"/>
              <a:t>‹#›</a:t>
            </a:fld>
            <a:endParaRPr lang="en-GB"/>
          </a:p>
        </p:txBody>
      </p:sp>
    </p:spTree>
    <p:extLst>
      <p:ext uri="{BB962C8B-B14F-4D97-AF65-F5344CB8AC3E}">
        <p14:creationId xmlns:p14="http://schemas.microsoft.com/office/powerpoint/2010/main" val="363898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BA041-0C73-444B-8BF0-008F2754B1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8EA13BD-687A-43AF-B978-9015D9B80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67CF1AA-7ACD-4F52-BF6B-64FA3EA8A2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27ABEE9-0120-4349-9CF2-F7EB668F2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3FD2EBF-1754-49C4-AE9E-A48440915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C78D2854-DE46-4DC9-8ABF-21A82B7CA453}"/>
              </a:ext>
            </a:extLst>
          </p:cNvPr>
          <p:cNvSpPr>
            <a:spLocks noGrp="1"/>
          </p:cNvSpPr>
          <p:nvPr>
            <p:ph type="dt" sz="half" idx="10"/>
          </p:nvPr>
        </p:nvSpPr>
        <p:spPr/>
        <p:txBody>
          <a:bodyPr/>
          <a:lstStyle/>
          <a:p>
            <a:fld id="{05290DA7-11E8-474B-8952-BCBA3140FF1D}" type="datetimeFigureOut">
              <a:rPr lang="en-GB" smtClean="0"/>
              <a:t>03/07/2020</a:t>
            </a:fld>
            <a:endParaRPr lang="en-GB"/>
          </a:p>
        </p:txBody>
      </p:sp>
      <p:sp>
        <p:nvSpPr>
          <p:cNvPr id="8" name="Footer Placeholder 7">
            <a:extLst>
              <a:ext uri="{FF2B5EF4-FFF2-40B4-BE49-F238E27FC236}">
                <a16:creationId xmlns:a16="http://schemas.microsoft.com/office/drawing/2014/main" xmlns="" id="{D7018B59-352D-407D-B31D-2E6C06EDB96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77AFA79D-3A9D-451E-BC62-E4D0F92368EF}"/>
              </a:ext>
            </a:extLst>
          </p:cNvPr>
          <p:cNvSpPr>
            <a:spLocks noGrp="1"/>
          </p:cNvSpPr>
          <p:nvPr>
            <p:ph type="sldNum" sz="quarter" idx="12"/>
          </p:nvPr>
        </p:nvSpPr>
        <p:spPr/>
        <p:txBody>
          <a:bodyPr/>
          <a:lstStyle/>
          <a:p>
            <a:fld id="{7314F12B-6C11-4624-8891-59556FC31D47}" type="slidenum">
              <a:rPr lang="en-GB" smtClean="0"/>
              <a:t>‹#›</a:t>
            </a:fld>
            <a:endParaRPr lang="en-GB"/>
          </a:p>
        </p:txBody>
      </p:sp>
    </p:spTree>
    <p:extLst>
      <p:ext uri="{BB962C8B-B14F-4D97-AF65-F5344CB8AC3E}">
        <p14:creationId xmlns:p14="http://schemas.microsoft.com/office/powerpoint/2010/main" val="3188594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4D4A3-04DD-4FFE-BD0A-54AFF716C6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8B996BF-E54C-4A13-A1C4-C6CA30D91393}"/>
              </a:ext>
            </a:extLst>
          </p:cNvPr>
          <p:cNvSpPr>
            <a:spLocks noGrp="1"/>
          </p:cNvSpPr>
          <p:nvPr>
            <p:ph type="dt" sz="half" idx="10"/>
          </p:nvPr>
        </p:nvSpPr>
        <p:spPr/>
        <p:txBody>
          <a:bodyPr/>
          <a:lstStyle/>
          <a:p>
            <a:fld id="{05290DA7-11E8-474B-8952-BCBA3140FF1D}" type="datetimeFigureOut">
              <a:rPr lang="en-GB" smtClean="0"/>
              <a:t>03/07/2020</a:t>
            </a:fld>
            <a:endParaRPr lang="en-GB"/>
          </a:p>
        </p:txBody>
      </p:sp>
      <p:sp>
        <p:nvSpPr>
          <p:cNvPr id="4" name="Footer Placeholder 3">
            <a:extLst>
              <a:ext uri="{FF2B5EF4-FFF2-40B4-BE49-F238E27FC236}">
                <a16:creationId xmlns:a16="http://schemas.microsoft.com/office/drawing/2014/main" xmlns="" id="{5B7E8816-128F-43C7-BDDE-980E78D4C9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F6280A03-5D62-4404-86A7-4C3B35B03414}"/>
              </a:ext>
            </a:extLst>
          </p:cNvPr>
          <p:cNvSpPr>
            <a:spLocks noGrp="1"/>
          </p:cNvSpPr>
          <p:nvPr>
            <p:ph type="sldNum" sz="quarter" idx="12"/>
          </p:nvPr>
        </p:nvSpPr>
        <p:spPr/>
        <p:txBody>
          <a:bodyPr/>
          <a:lstStyle/>
          <a:p>
            <a:fld id="{7314F12B-6C11-4624-8891-59556FC31D47}" type="slidenum">
              <a:rPr lang="en-GB" smtClean="0"/>
              <a:t>‹#›</a:t>
            </a:fld>
            <a:endParaRPr lang="en-GB"/>
          </a:p>
        </p:txBody>
      </p:sp>
    </p:spTree>
    <p:extLst>
      <p:ext uri="{BB962C8B-B14F-4D97-AF65-F5344CB8AC3E}">
        <p14:creationId xmlns:p14="http://schemas.microsoft.com/office/powerpoint/2010/main" val="389895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5236940-C56A-4DDD-AA13-D87F786117DC}"/>
              </a:ext>
            </a:extLst>
          </p:cNvPr>
          <p:cNvSpPr>
            <a:spLocks noGrp="1"/>
          </p:cNvSpPr>
          <p:nvPr>
            <p:ph type="dt" sz="half" idx="10"/>
          </p:nvPr>
        </p:nvSpPr>
        <p:spPr/>
        <p:txBody>
          <a:bodyPr/>
          <a:lstStyle/>
          <a:p>
            <a:fld id="{05290DA7-11E8-474B-8952-BCBA3140FF1D}" type="datetimeFigureOut">
              <a:rPr lang="en-GB" smtClean="0"/>
              <a:t>03/07/2020</a:t>
            </a:fld>
            <a:endParaRPr lang="en-GB"/>
          </a:p>
        </p:txBody>
      </p:sp>
      <p:sp>
        <p:nvSpPr>
          <p:cNvPr id="3" name="Footer Placeholder 2">
            <a:extLst>
              <a:ext uri="{FF2B5EF4-FFF2-40B4-BE49-F238E27FC236}">
                <a16:creationId xmlns:a16="http://schemas.microsoft.com/office/drawing/2014/main" xmlns="" id="{A9213402-9951-4BD6-B2B5-8532A35A68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75BDC3CC-5EAD-45B9-9D8D-00C58F4A4FCE}"/>
              </a:ext>
            </a:extLst>
          </p:cNvPr>
          <p:cNvSpPr>
            <a:spLocks noGrp="1"/>
          </p:cNvSpPr>
          <p:nvPr>
            <p:ph type="sldNum" sz="quarter" idx="12"/>
          </p:nvPr>
        </p:nvSpPr>
        <p:spPr/>
        <p:txBody>
          <a:bodyPr/>
          <a:lstStyle/>
          <a:p>
            <a:fld id="{7314F12B-6C11-4624-8891-59556FC31D47}" type="slidenum">
              <a:rPr lang="en-GB" smtClean="0"/>
              <a:t>‹#›</a:t>
            </a:fld>
            <a:endParaRPr lang="en-GB"/>
          </a:p>
        </p:txBody>
      </p:sp>
    </p:spTree>
    <p:extLst>
      <p:ext uri="{BB962C8B-B14F-4D97-AF65-F5344CB8AC3E}">
        <p14:creationId xmlns:p14="http://schemas.microsoft.com/office/powerpoint/2010/main" val="160211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3913B-6974-49CE-8983-D6E058D09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761A2F9-D52F-4B1A-A989-25B79F6C8E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D52AC62A-AE32-4167-9D40-645595CEF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1282A45-8FB1-4BE2-92AB-DA852234289D}"/>
              </a:ext>
            </a:extLst>
          </p:cNvPr>
          <p:cNvSpPr>
            <a:spLocks noGrp="1"/>
          </p:cNvSpPr>
          <p:nvPr>
            <p:ph type="dt" sz="half" idx="10"/>
          </p:nvPr>
        </p:nvSpPr>
        <p:spPr/>
        <p:txBody>
          <a:bodyPr/>
          <a:lstStyle/>
          <a:p>
            <a:fld id="{05290DA7-11E8-474B-8952-BCBA3140FF1D}" type="datetimeFigureOut">
              <a:rPr lang="en-GB" smtClean="0"/>
              <a:t>03/07/2020</a:t>
            </a:fld>
            <a:endParaRPr lang="en-GB"/>
          </a:p>
        </p:txBody>
      </p:sp>
      <p:sp>
        <p:nvSpPr>
          <p:cNvPr id="6" name="Footer Placeholder 5">
            <a:extLst>
              <a:ext uri="{FF2B5EF4-FFF2-40B4-BE49-F238E27FC236}">
                <a16:creationId xmlns:a16="http://schemas.microsoft.com/office/drawing/2014/main" xmlns="" id="{F84EA16D-69B0-443F-BCD8-5F18F03FBD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DDF79A5-66D1-4DD7-BA42-6E61189DA4F7}"/>
              </a:ext>
            </a:extLst>
          </p:cNvPr>
          <p:cNvSpPr>
            <a:spLocks noGrp="1"/>
          </p:cNvSpPr>
          <p:nvPr>
            <p:ph type="sldNum" sz="quarter" idx="12"/>
          </p:nvPr>
        </p:nvSpPr>
        <p:spPr/>
        <p:txBody>
          <a:bodyPr/>
          <a:lstStyle/>
          <a:p>
            <a:fld id="{7314F12B-6C11-4624-8891-59556FC31D47}" type="slidenum">
              <a:rPr lang="en-GB" smtClean="0"/>
              <a:t>‹#›</a:t>
            </a:fld>
            <a:endParaRPr lang="en-GB"/>
          </a:p>
        </p:txBody>
      </p:sp>
    </p:spTree>
    <p:extLst>
      <p:ext uri="{BB962C8B-B14F-4D97-AF65-F5344CB8AC3E}">
        <p14:creationId xmlns:p14="http://schemas.microsoft.com/office/powerpoint/2010/main" val="287448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F99FB1-547D-4E52-AAC1-CCC87986BC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87B23D6D-B276-46ED-A219-D78FE2E3C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E0691649-900A-430C-9E29-6AB65D843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C869574-8AC8-4BFC-8B0F-C360EDF08D4C}"/>
              </a:ext>
            </a:extLst>
          </p:cNvPr>
          <p:cNvSpPr>
            <a:spLocks noGrp="1"/>
          </p:cNvSpPr>
          <p:nvPr>
            <p:ph type="dt" sz="half" idx="10"/>
          </p:nvPr>
        </p:nvSpPr>
        <p:spPr/>
        <p:txBody>
          <a:bodyPr/>
          <a:lstStyle/>
          <a:p>
            <a:fld id="{05290DA7-11E8-474B-8952-BCBA3140FF1D}" type="datetimeFigureOut">
              <a:rPr lang="en-GB" smtClean="0"/>
              <a:t>03/07/2020</a:t>
            </a:fld>
            <a:endParaRPr lang="en-GB"/>
          </a:p>
        </p:txBody>
      </p:sp>
      <p:sp>
        <p:nvSpPr>
          <p:cNvPr id="6" name="Footer Placeholder 5">
            <a:extLst>
              <a:ext uri="{FF2B5EF4-FFF2-40B4-BE49-F238E27FC236}">
                <a16:creationId xmlns:a16="http://schemas.microsoft.com/office/drawing/2014/main" xmlns="" id="{F1E16E57-0B50-4793-A8A1-4DF3A83DA7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F29FCD1-890B-4289-B90C-3796668CE676}"/>
              </a:ext>
            </a:extLst>
          </p:cNvPr>
          <p:cNvSpPr>
            <a:spLocks noGrp="1"/>
          </p:cNvSpPr>
          <p:nvPr>
            <p:ph type="sldNum" sz="quarter" idx="12"/>
          </p:nvPr>
        </p:nvSpPr>
        <p:spPr/>
        <p:txBody>
          <a:bodyPr/>
          <a:lstStyle/>
          <a:p>
            <a:fld id="{7314F12B-6C11-4624-8891-59556FC31D47}" type="slidenum">
              <a:rPr lang="en-GB" smtClean="0"/>
              <a:t>‹#›</a:t>
            </a:fld>
            <a:endParaRPr lang="en-GB"/>
          </a:p>
        </p:txBody>
      </p:sp>
    </p:spTree>
    <p:extLst>
      <p:ext uri="{BB962C8B-B14F-4D97-AF65-F5344CB8AC3E}">
        <p14:creationId xmlns:p14="http://schemas.microsoft.com/office/powerpoint/2010/main" val="349225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1EC988A-BD72-41FE-8E34-92F2EC2B5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996DE55-112B-44D1-B353-3B1F6E71FF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47E9C19-7362-46F1-8285-6E987D3235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90DA7-11E8-474B-8952-BCBA3140FF1D}" type="datetimeFigureOut">
              <a:rPr lang="en-GB" smtClean="0"/>
              <a:t>03/07/2020</a:t>
            </a:fld>
            <a:endParaRPr lang="en-GB"/>
          </a:p>
        </p:txBody>
      </p:sp>
      <p:sp>
        <p:nvSpPr>
          <p:cNvPr id="5" name="Footer Placeholder 4">
            <a:extLst>
              <a:ext uri="{FF2B5EF4-FFF2-40B4-BE49-F238E27FC236}">
                <a16:creationId xmlns:a16="http://schemas.microsoft.com/office/drawing/2014/main" xmlns="" id="{DCEBD1B6-2FFB-4A7C-B8E4-BBC3AEAB1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20FEBFCA-3DB9-484A-B91C-DAE69D93FD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4F12B-6C11-4624-8891-59556FC31D47}" type="slidenum">
              <a:rPr lang="en-GB" smtClean="0"/>
              <a:t>‹#›</a:t>
            </a:fld>
            <a:endParaRPr lang="en-GB"/>
          </a:p>
        </p:txBody>
      </p:sp>
    </p:spTree>
    <p:extLst>
      <p:ext uri="{BB962C8B-B14F-4D97-AF65-F5344CB8AC3E}">
        <p14:creationId xmlns:p14="http://schemas.microsoft.com/office/powerpoint/2010/main" val="117707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97895" cy="980349"/>
          </a:xfrm>
        </p:spPr>
        <p:txBody>
          <a:bodyPr>
            <a:normAutofit/>
          </a:bodyPr>
          <a:lstStyle/>
          <a:p>
            <a:r>
              <a:rPr lang="en-GB" sz="2400" b="1" u="sng" dirty="0">
                <a:latin typeface="Century Gothic" panose="020B0502020202020204" pitchFamily="34" charset="0"/>
              </a:rPr>
              <a:t>Date: </a:t>
            </a:r>
            <a:r>
              <a:rPr lang="en-GB" sz="2400" u="sng" dirty="0">
                <a:latin typeface="Century Gothic" panose="020B0502020202020204" pitchFamily="34" charset="0"/>
              </a:rPr>
              <a:t>Monday 6</a:t>
            </a:r>
            <a:r>
              <a:rPr lang="en-GB" sz="2400" u="sng" baseline="30000" dirty="0">
                <a:latin typeface="Century Gothic" panose="020B0502020202020204" pitchFamily="34" charset="0"/>
              </a:rPr>
              <a:t>th</a:t>
            </a:r>
            <a:r>
              <a:rPr lang="en-GB" sz="2400" u="sng" dirty="0">
                <a:latin typeface="Century Gothic" panose="020B0502020202020204" pitchFamily="34" charset="0"/>
              </a:rPr>
              <a:t> July 2020</a:t>
            </a:r>
            <a:r>
              <a:rPr lang="en-GB" sz="2400" b="1" u="sng" dirty="0">
                <a:latin typeface="Century Gothic" panose="020B0502020202020204" pitchFamily="34" charset="0"/>
              </a:rPr>
              <a:t/>
            </a:r>
            <a:br>
              <a:rPr lang="en-GB" sz="2400" b="1" u="sng" dirty="0">
                <a:latin typeface="Century Gothic" panose="020B0502020202020204" pitchFamily="34" charset="0"/>
              </a:rPr>
            </a:br>
            <a:r>
              <a:rPr lang="en-GB" sz="2400" b="1" u="sng" dirty="0">
                <a:latin typeface="Century Gothic" panose="020B0502020202020204" pitchFamily="34" charset="0"/>
              </a:rPr>
              <a:t>Lesson Objective: To spell accurately</a:t>
            </a:r>
            <a:r>
              <a:rPr lang="en-GB" sz="2400" u="sng" dirty="0">
                <a:latin typeface="Century Gothic" panose="020B0502020202020204" pitchFamily="34" charset="0"/>
              </a:rPr>
              <a:t>. </a:t>
            </a:r>
            <a:endParaRPr lang="en-GB" sz="2400" b="1" u="sng" dirty="0">
              <a:latin typeface="Century Gothic" panose="020B0502020202020204" pitchFamily="34" charset="0"/>
            </a:endParaRPr>
          </a:p>
        </p:txBody>
      </p:sp>
      <p:sp>
        <p:nvSpPr>
          <p:cNvPr id="3" name="Content Placeholder 2"/>
          <p:cNvSpPr>
            <a:spLocks noGrp="1"/>
          </p:cNvSpPr>
          <p:nvPr>
            <p:ph idx="1"/>
          </p:nvPr>
        </p:nvSpPr>
        <p:spPr>
          <a:xfrm>
            <a:off x="642257" y="1345474"/>
            <a:ext cx="11049000" cy="5238206"/>
          </a:xfrm>
        </p:spPr>
        <p:txBody>
          <a:bodyPr>
            <a:normAutofit/>
          </a:bodyPr>
          <a:lstStyle/>
          <a:p>
            <a:pPr marL="0" indent="0">
              <a:buNone/>
            </a:pPr>
            <a:endParaRPr lang="en-GB" sz="1600" dirty="0">
              <a:latin typeface="Century Gothic" panose="020B0502020202020204" pitchFamily="34" charset="0"/>
            </a:endParaRPr>
          </a:p>
          <a:p>
            <a:pPr marL="0" indent="0">
              <a:buNone/>
            </a:pPr>
            <a:r>
              <a:rPr lang="en-GB" sz="2000" b="1" dirty="0"/>
              <a:t>Activity</a:t>
            </a:r>
            <a:r>
              <a:rPr lang="en-GB" sz="2000" dirty="0"/>
              <a:t>: Spellings </a:t>
            </a:r>
          </a:p>
          <a:p>
            <a:pPr marL="0" indent="0">
              <a:buNone/>
            </a:pPr>
            <a:endParaRPr lang="en-GB" sz="2000" dirty="0"/>
          </a:p>
          <a:p>
            <a:pPr marL="0" indent="0">
              <a:buNone/>
            </a:pPr>
            <a:r>
              <a:rPr lang="en-GB" sz="2000" dirty="0"/>
              <a:t>Test the children on the spellings – this weeks focus is using adverbials of manner. </a:t>
            </a:r>
          </a:p>
          <a:p>
            <a:pPr marL="0" indent="0">
              <a:buNone/>
            </a:pPr>
            <a:r>
              <a:rPr lang="en-GB" sz="2000" dirty="0"/>
              <a:t>View the spelling </a:t>
            </a:r>
            <a:r>
              <a:rPr lang="en-GB" sz="2000" dirty="0" err="1"/>
              <a:t>Powerpoint</a:t>
            </a:r>
            <a:r>
              <a:rPr lang="en-GB" sz="2000" dirty="0"/>
              <a:t>. Read through it together. Are there anymore words that you can think of? </a:t>
            </a:r>
          </a:p>
          <a:p>
            <a:pPr marL="0" indent="0">
              <a:buNone/>
            </a:pPr>
            <a:endParaRPr lang="en-GB" sz="2000" dirty="0"/>
          </a:p>
          <a:p>
            <a:pPr marL="0" indent="0">
              <a:buNone/>
            </a:pPr>
            <a:r>
              <a:rPr lang="en-GB" sz="2000" dirty="0"/>
              <a:t>Choose activities to help learn your spellings:</a:t>
            </a:r>
          </a:p>
          <a:p>
            <a:pPr marL="0" indent="0"/>
            <a:r>
              <a:rPr lang="en-GB" sz="2000" dirty="0"/>
              <a:t>Make up a word search.</a:t>
            </a:r>
          </a:p>
          <a:p>
            <a:pPr marL="0" indent="0"/>
            <a:r>
              <a:rPr lang="en-GB" sz="2000" dirty="0"/>
              <a:t> Write the words in </a:t>
            </a:r>
            <a:r>
              <a:rPr lang="en-GB" sz="2000" dirty="0">
                <a:solidFill>
                  <a:srgbClr val="FF0000"/>
                </a:solidFill>
              </a:rPr>
              <a:t>r</a:t>
            </a:r>
            <a:r>
              <a:rPr lang="en-GB" sz="2000" dirty="0">
                <a:solidFill>
                  <a:schemeClr val="accent2"/>
                </a:solidFill>
              </a:rPr>
              <a:t>a</a:t>
            </a:r>
            <a:r>
              <a:rPr lang="en-GB" sz="2000" dirty="0">
                <a:solidFill>
                  <a:srgbClr val="FFFF00"/>
                </a:solidFill>
              </a:rPr>
              <a:t>i</a:t>
            </a:r>
            <a:r>
              <a:rPr lang="en-GB" sz="2000" dirty="0">
                <a:solidFill>
                  <a:srgbClr val="00B050"/>
                </a:solidFill>
              </a:rPr>
              <a:t>n</a:t>
            </a:r>
            <a:r>
              <a:rPr lang="en-GB" sz="2000" dirty="0">
                <a:solidFill>
                  <a:srgbClr val="FF3399"/>
                </a:solidFill>
              </a:rPr>
              <a:t>b</a:t>
            </a:r>
            <a:r>
              <a:rPr lang="en-GB" sz="2000" dirty="0">
                <a:solidFill>
                  <a:srgbClr val="0070C0"/>
                </a:solidFill>
              </a:rPr>
              <a:t>o</a:t>
            </a:r>
            <a:r>
              <a:rPr lang="en-GB" sz="2000" dirty="0">
                <a:solidFill>
                  <a:srgbClr val="7030A0"/>
                </a:solidFill>
              </a:rPr>
              <a:t>w</a:t>
            </a:r>
            <a:r>
              <a:rPr lang="en-GB" sz="2000" dirty="0"/>
              <a:t>. </a:t>
            </a:r>
          </a:p>
          <a:p>
            <a:pPr marL="0" indent="0"/>
            <a:r>
              <a:rPr lang="en-GB" sz="2000" dirty="0"/>
              <a:t>Use sand or flour to create words.  </a:t>
            </a:r>
          </a:p>
          <a:p>
            <a:pPr marL="0" indent="0"/>
            <a:r>
              <a:rPr lang="en-GB" sz="2000" dirty="0"/>
              <a:t>Use a ball or balloon to throw and say each letter in turn.</a:t>
            </a:r>
          </a:p>
          <a:p>
            <a:pPr marL="0" indent="0"/>
            <a:r>
              <a:rPr lang="en-GB" sz="2000" dirty="0"/>
              <a:t> Pyramid spellings.</a:t>
            </a:r>
          </a:p>
          <a:p>
            <a:pPr marL="0" indent="0">
              <a:buNone/>
            </a:pPr>
            <a:r>
              <a:rPr lang="en-GB" sz="2000" b="1" dirty="0"/>
              <a:t>Complete the reading comprehension. </a:t>
            </a:r>
          </a:p>
          <a:p>
            <a:pPr marL="0" indent="0">
              <a:buNone/>
            </a:pPr>
            <a:endParaRPr lang="en-GB" sz="1600" dirty="0"/>
          </a:p>
        </p:txBody>
      </p:sp>
      <p:cxnSp>
        <p:nvCxnSpPr>
          <p:cNvPr id="6" name="Straight Arrow Connector 5"/>
          <p:cNvCxnSpPr/>
          <p:nvPr/>
        </p:nvCxnSpPr>
        <p:spPr>
          <a:xfrm flipV="1">
            <a:off x="5014452" y="5648632"/>
            <a:ext cx="3141406" cy="6666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2"/>
          <a:stretch>
            <a:fillRect/>
          </a:stretch>
        </p:blipFill>
        <p:spPr>
          <a:xfrm>
            <a:off x="8466371" y="3214903"/>
            <a:ext cx="2481234" cy="3368777"/>
          </a:xfrm>
          <a:prstGeom prst="rect">
            <a:avLst/>
          </a:prstGeom>
        </p:spPr>
      </p:pic>
    </p:spTree>
    <p:extLst>
      <p:ext uri="{BB962C8B-B14F-4D97-AF65-F5344CB8AC3E}">
        <p14:creationId xmlns:p14="http://schemas.microsoft.com/office/powerpoint/2010/main" val="24818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debridge High Resolution Stock Photography and Images - Alam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60" t="-51769" r="631" b="11670"/>
          <a:stretch/>
        </p:blipFill>
        <p:spPr bwMode="auto">
          <a:xfrm>
            <a:off x="381225" y="2809449"/>
            <a:ext cx="3845900" cy="38977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Some Early Lines – Bodmin &amp; Wenford Railway &amp; Bodmin &amp; Wadebrid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833" y="4246120"/>
            <a:ext cx="3566729" cy="24610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amel Trail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2942" y="4246120"/>
            <a:ext cx="3655016" cy="24610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225" y="233991"/>
            <a:ext cx="11248923" cy="3447098"/>
          </a:xfrm>
          <a:prstGeom prst="rect">
            <a:avLst/>
          </a:prstGeom>
          <a:noFill/>
        </p:spPr>
        <p:txBody>
          <a:bodyPr wrap="square" rtlCol="0">
            <a:spAutoFit/>
          </a:bodyPr>
          <a:lstStyle/>
          <a:p>
            <a:r>
              <a:rPr lang="en-GB" sz="1400" dirty="0">
                <a:latin typeface="CCW Precursive 6" panose="03050602040000000000" pitchFamily="66" charset="0"/>
              </a:rPr>
              <a:t>How did you get on with the Wadebridge Treasure Hunt?  Did you discover some of the town’s interesting history?  Was there a discovery that really interested you and made you want to learn more?</a:t>
            </a:r>
          </a:p>
          <a:p>
            <a:endParaRPr lang="en-GB" sz="1400" dirty="0">
              <a:latin typeface="CCW Precursive 6" panose="03050602040000000000" pitchFamily="66" charset="0"/>
            </a:endParaRPr>
          </a:p>
          <a:p>
            <a:r>
              <a:rPr lang="en-GB" sz="1400" dirty="0">
                <a:latin typeface="CCW Precursive 6" panose="03050602040000000000" pitchFamily="66" charset="0"/>
              </a:rPr>
              <a:t>This week, you could complete some further research to discover even more interesting facts about our town.  Do you remember how you make short notes about key information when you wrote your information leaflet abut France?  </a:t>
            </a:r>
            <a:r>
              <a:rPr lang="en-GB" sz="1400" b="1" dirty="0">
                <a:latin typeface="CCW Precursive 6" panose="03050602040000000000" pitchFamily="66" charset="0"/>
              </a:rPr>
              <a:t>Check</a:t>
            </a:r>
            <a:r>
              <a:rPr lang="en-GB" sz="1400" dirty="0">
                <a:latin typeface="CCW Precursive 6" panose="03050602040000000000" pitchFamily="66" charset="0"/>
              </a:rPr>
              <a:t> your notes to ensure you have enough information.  You may wish to do a little more research.</a:t>
            </a:r>
          </a:p>
          <a:p>
            <a:endParaRPr lang="en-GB" sz="1400" dirty="0">
              <a:latin typeface="CCW Precursive 6" panose="03050602040000000000" pitchFamily="66" charset="0"/>
            </a:endParaRPr>
          </a:p>
          <a:p>
            <a:r>
              <a:rPr lang="en-GB" sz="1400" dirty="0">
                <a:latin typeface="CCW Precursive 6" panose="03050602040000000000" pitchFamily="66" charset="0"/>
              </a:rPr>
              <a:t>This week you will: </a:t>
            </a:r>
          </a:p>
          <a:p>
            <a:pPr marL="285750" indent="-285750">
              <a:buFont typeface="Arial" panose="020B0604020202020204" pitchFamily="34" charset="0"/>
              <a:buChar char="•"/>
            </a:pPr>
            <a:r>
              <a:rPr lang="en-GB" sz="1400" dirty="0">
                <a:latin typeface="CCW Precursive 6" panose="03050602040000000000" pitchFamily="66" charset="0"/>
              </a:rPr>
              <a:t>Do further research, if needed. </a:t>
            </a:r>
          </a:p>
          <a:p>
            <a:pPr marL="285750" indent="-285750">
              <a:buFont typeface="Arial" panose="020B0604020202020204" pitchFamily="34" charset="0"/>
              <a:buChar char="•"/>
            </a:pPr>
            <a:r>
              <a:rPr lang="en-GB" sz="1400" dirty="0">
                <a:latin typeface="CCW Precursive 6" panose="03050602040000000000" pitchFamily="66" charset="0"/>
              </a:rPr>
              <a:t>Answer questions about the town’s history.</a:t>
            </a:r>
          </a:p>
          <a:p>
            <a:pPr marL="285750" indent="-285750">
              <a:buFont typeface="Arial" panose="020B0604020202020204" pitchFamily="34" charset="0"/>
              <a:buChar char="•"/>
            </a:pPr>
            <a:r>
              <a:rPr lang="en-GB" sz="1400" dirty="0">
                <a:latin typeface="CCW Precursive 6" panose="03050602040000000000" pitchFamily="66" charset="0"/>
              </a:rPr>
              <a:t>Use the Internet, books and local people to make notes.</a:t>
            </a:r>
          </a:p>
          <a:p>
            <a:pPr marL="285750" indent="-285750">
              <a:buFont typeface="Arial" panose="020B0604020202020204" pitchFamily="34" charset="0"/>
              <a:buChar char="•"/>
            </a:pPr>
            <a:r>
              <a:rPr lang="en-GB" sz="1400" dirty="0">
                <a:latin typeface="CCW Precursive 6" panose="03050602040000000000" pitchFamily="66" charset="0"/>
              </a:rPr>
              <a:t>Write up your notes into interesting sentences.</a:t>
            </a:r>
          </a:p>
          <a:p>
            <a:pPr marL="285750" indent="-285750">
              <a:buFont typeface="Arial" panose="020B0604020202020204" pitchFamily="34" charset="0"/>
              <a:buChar char="•"/>
            </a:pPr>
            <a:r>
              <a:rPr lang="en-GB" sz="1400" dirty="0">
                <a:latin typeface="CCW Precursive 6" panose="03050602040000000000" pitchFamily="66" charset="0"/>
              </a:rPr>
              <a:t>Design and write an information text – It could be a poster, leaflet or a booklet.  You could use paper or an app on your iPad or computer.</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79960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806" y="224135"/>
            <a:ext cx="8691716" cy="707886"/>
          </a:xfrm>
          <a:prstGeom prst="rect">
            <a:avLst/>
          </a:prstGeom>
        </p:spPr>
        <p:txBody>
          <a:bodyPr wrap="square">
            <a:spAutoFit/>
          </a:bodyPr>
          <a:lstStyle/>
          <a:p>
            <a:r>
              <a:rPr lang="en-GB" sz="2000" b="1" u="sng" dirty="0">
                <a:latin typeface="Century Gothic" panose="020B0502020202020204" pitchFamily="34" charset="0"/>
              </a:rPr>
              <a:t>Date: </a:t>
            </a:r>
            <a:r>
              <a:rPr lang="en-GB" sz="2000" u="sng" dirty="0">
                <a:latin typeface="Century Gothic" panose="020B0502020202020204" pitchFamily="34" charset="0"/>
              </a:rPr>
              <a:t>Tuesday 7</a:t>
            </a:r>
            <a:r>
              <a:rPr lang="en-GB" sz="2000" u="sng" baseline="30000" dirty="0">
                <a:latin typeface="Century Gothic" panose="020B0502020202020204" pitchFamily="34" charset="0"/>
              </a:rPr>
              <a:t>th</a:t>
            </a:r>
            <a:r>
              <a:rPr lang="en-GB" sz="2000" u="sng" dirty="0">
                <a:latin typeface="Century Gothic" panose="020B0502020202020204" pitchFamily="34" charset="0"/>
              </a:rPr>
              <a:t> July 2020 </a:t>
            </a:r>
            <a:r>
              <a:rPr lang="en-GB" sz="2000" b="1" u="sng" dirty="0">
                <a:latin typeface="Century Gothic" panose="020B0502020202020204" pitchFamily="34" charset="0"/>
              </a:rPr>
              <a:t/>
            </a:r>
            <a:br>
              <a:rPr lang="en-GB" sz="2000" b="1" u="sng" dirty="0">
                <a:latin typeface="Century Gothic" panose="020B0502020202020204" pitchFamily="34" charset="0"/>
              </a:rPr>
            </a:br>
            <a:r>
              <a:rPr lang="en-GB" sz="2000" b="1" u="sng" dirty="0">
                <a:latin typeface="Century Gothic" panose="020B0502020202020204" pitchFamily="34" charset="0"/>
              </a:rPr>
              <a:t>Lesson Objective</a:t>
            </a:r>
            <a:r>
              <a:rPr lang="en-GB" sz="2000" dirty="0">
                <a:latin typeface="Century Gothic" panose="020B0502020202020204" pitchFamily="34" charset="0"/>
              </a:rPr>
              <a:t>: To check and improve notes.</a:t>
            </a:r>
            <a:endParaRPr lang="en-GB" sz="2000" dirty="0"/>
          </a:p>
        </p:txBody>
      </p:sp>
      <p:sp>
        <p:nvSpPr>
          <p:cNvPr id="3" name="TextBox 2"/>
          <p:cNvSpPr txBox="1"/>
          <p:nvPr/>
        </p:nvSpPr>
        <p:spPr>
          <a:xfrm>
            <a:off x="353961" y="1445342"/>
            <a:ext cx="11356258" cy="5016758"/>
          </a:xfrm>
          <a:prstGeom prst="rect">
            <a:avLst/>
          </a:prstGeom>
          <a:noFill/>
        </p:spPr>
        <p:txBody>
          <a:bodyPr wrap="square" rtlCol="0">
            <a:spAutoFit/>
          </a:bodyPr>
          <a:lstStyle/>
          <a:p>
            <a:r>
              <a:rPr lang="en-GB" sz="1600" dirty="0">
                <a:latin typeface="CCW Precursive 6" panose="03050602040000000000" pitchFamily="66" charset="0"/>
              </a:rPr>
              <a:t>Read through the answers to the questions you found last week and the notes that you made.  Edit them and find further information if you need to.</a:t>
            </a:r>
          </a:p>
          <a:p>
            <a:endParaRPr lang="en-GB" sz="1600" dirty="0">
              <a:latin typeface="CCW Precursive 6" panose="03050602040000000000" pitchFamily="66" charset="0"/>
            </a:endParaRPr>
          </a:p>
          <a:p>
            <a:r>
              <a:rPr lang="en-GB" sz="1600" dirty="0">
                <a:latin typeface="CCW Precursive 6" panose="03050602040000000000" pitchFamily="66" charset="0"/>
              </a:rPr>
              <a:t>Practise writing sentences from your notes.  </a:t>
            </a:r>
          </a:p>
          <a:p>
            <a:endParaRPr lang="en-GB" sz="1600" dirty="0">
              <a:latin typeface="CCW Precursive 6" panose="03050602040000000000" pitchFamily="66" charset="0"/>
            </a:endParaRPr>
          </a:p>
          <a:p>
            <a:r>
              <a:rPr lang="en-GB" sz="1600" dirty="0">
                <a:latin typeface="CCW Precursive 6" panose="03050602040000000000" pitchFamily="66" charset="0"/>
              </a:rPr>
              <a:t>For example:  </a:t>
            </a:r>
          </a:p>
          <a:p>
            <a:endParaRPr lang="en-GB" sz="1600" dirty="0">
              <a:latin typeface="CCW Precursive 6" panose="03050602040000000000" pitchFamily="66" charset="0"/>
            </a:endParaRPr>
          </a:p>
          <a:p>
            <a:r>
              <a:rPr lang="en-GB" sz="1600" u="sng" dirty="0">
                <a:solidFill>
                  <a:srgbClr val="FF0000"/>
                </a:solidFill>
                <a:latin typeface="CCW Precursive 6" panose="03050602040000000000" pitchFamily="66" charset="0"/>
              </a:rPr>
              <a:t>Notes</a:t>
            </a:r>
            <a:r>
              <a:rPr lang="en-GB" sz="1600" dirty="0">
                <a:latin typeface="CCW Precursive 6" panose="03050602040000000000" pitchFamily="66" charset="0"/>
              </a:rPr>
              <a:t>                                   </a:t>
            </a:r>
          </a:p>
          <a:p>
            <a:r>
              <a:rPr lang="en-GB" sz="1600" dirty="0">
                <a:latin typeface="CCW Precursive 6" panose="03050602040000000000" pitchFamily="66" charset="0"/>
              </a:rPr>
              <a:t>old bridge              stone           arches            River Camel  </a:t>
            </a:r>
          </a:p>
          <a:p>
            <a:endParaRPr lang="en-GB" sz="1600" dirty="0">
              <a:latin typeface="CCW Precursive 6" panose="03050602040000000000" pitchFamily="66" charset="0"/>
            </a:endParaRPr>
          </a:p>
          <a:p>
            <a:r>
              <a:rPr lang="en-GB" sz="1600" u="sng" dirty="0">
                <a:solidFill>
                  <a:srgbClr val="FF0000"/>
                </a:solidFill>
                <a:latin typeface="CCW Precursive 6" panose="03050602040000000000" pitchFamily="66" charset="0"/>
              </a:rPr>
              <a:t>Sentence</a:t>
            </a:r>
          </a:p>
          <a:p>
            <a:r>
              <a:rPr lang="en-GB" sz="1600" dirty="0">
                <a:latin typeface="CCW Precursive 6" panose="03050602040000000000" pitchFamily="66" charset="0"/>
              </a:rPr>
              <a:t>The old bridge over the River Camel was built of stone and has many arches.</a:t>
            </a:r>
          </a:p>
          <a:p>
            <a:endParaRPr lang="en-GB" sz="1600" dirty="0">
              <a:latin typeface="CCW Precursive 6" panose="03050602040000000000" pitchFamily="66" charset="0"/>
            </a:endParaRPr>
          </a:p>
          <a:p>
            <a:r>
              <a:rPr lang="en-GB" sz="1600" dirty="0">
                <a:latin typeface="CCW Precursive 6" panose="03050602040000000000" pitchFamily="66" charset="0"/>
              </a:rPr>
              <a:t>Include </a:t>
            </a:r>
            <a:r>
              <a:rPr lang="en-GB" sz="1600" b="1" i="1" dirty="0">
                <a:latin typeface="CCW Precursive 6" panose="03050602040000000000" pitchFamily="66" charset="0"/>
              </a:rPr>
              <a:t>technical vocabulary </a:t>
            </a:r>
            <a:r>
              <a:rPr lang="en-GB" sz="1600" dirty="0">
                <a:latin typeface="CCW Precursive 6" panose="03050602040000000000" pitchFamily="66" charset="0"/>
              </a:rPr>
              <a:t>in your sentences. Check the</a:t>
            </a:r>
            <a:r>
              <a:rPr lang="en-GB" sz="1600" b="1" dirty="0">
                <a:latin typeface="CCW Precursive 6" panose="03050602040000000000" pitchFamily="66" charset="0"/>
              </a:rPr>
              <a:t> toolkit </a:t>
            </a:r>
            <a:r>
              <a:rPr lang="en-GB" sz="1600" dirty="0">
                <a:latin typeface="CCW Precursive 6" panose="03050602040000000000" pitchFamily="66" charset="0"/>
              </a:rPr>
              <a:t>(See ‘</a:t>
            </a:r>
            <a:r>
              <a:rPr lang="en-GB" sz="1600" dirty="0">
                <a:solidFill>
                  <a:srgbClr val="FF0000"/>
                </a:solidFill>
                <a:latin typeface="CCW Precursive 6" panose="03050602040000000000" pitchFamily="66" charset="0"/>
              </a:rPr>
              <a:t>toolkit’ </a:t>
            </a:r>
            <a:r>
              <a:rPr lang="en-GB" sz="1600" dirty="0">
                <a:latin typeface="CCW Precursive 6" panose="03050602040000000000" pitchFamily="66" charset="0"/>
              </a:rPr>
              <a:t>resource) for more signs of success which can be included in your sentences. </a:t>
            </a:r>
          </a:p>
          <a:p>
            <a:endParaRPr lang="en-GB" sz="1600" dirty="0">
              <a:latin typeface="CCW Precursive 6" panose="03050602040000000000" pitchFamily="66" charset="0"/>
            </a:endParaRPr>
          </a:p>
          <a:p>
            <a:endParaRPr lang="en-GB" sz="1600" dirty="0">
              <a:latin typeface="CCW Precursive 6" panose="03050602040000000000" pitchFamily="66" charset="0"/>
            </a:endParaRPr>
          </a:p>
          <a:p>
            <a:endParaRPr lang="en-GB" sz="1600" dirty="0">
              <a:latin typeface="CCW Precursive 6" panose="03050602040000000000" pitchFamily="66" charset="0"/>
            </a:endParaRPr>
          </a:p>
          <a:p>
            <a:endParaRPr lang="en-GB" sz="1600" dirty="0">
              <a:latin typeface="CCW Precursive 6" panose="03050602040000000000" pitchFamily="66" charset="0"/>
            </a:endParaRPr>
          </a:p>
          <a:p>
            <a:endParaRPr lang="en-GB" sz="1600" dirty="0">
              <a:latin typeface="CCW Precursive 6" panose="03050602040000000000" pitchFamily="66" charset="0"/>
            </a:endParaRPr>
          </a:p>
        </p:txBody>
      </p:sp>
    </p:spTree>
    <p:extLst>
      <p:ext uri="{BB962C8B-B14F-4D97-AF65-F5344CB8AC3E}">
        <p14:creationId xmlns:p14="http://schemas.microsoft.com/office/powerpoint/2010/main" val="943875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567" y="755077"/>
            <a:ext cx="8691716" cy="707886"/>
          </a:xfrm>
          <a:prstGeom prst="rect">
            <a:avLst/>
          </a:prstGeom>
        </p:spPr>
        <p:txBody>
          <a:bodyPr wrap="square">
            <a:spAutoFit/>
          </a:bodyPr>
          <a:lstStyle/>
          <a:p>
            <a:r>
              <a:rPr lang="en-GB" sz="2000" b="1" u="sng" dirty="0">
                <a:latin typeface="Century Gothic" panose="020B0502020202020204" pitchFamily="34" charset="0"/>
              </a:rPr>
              <a:t>Date: </a:t>
            </a:r>
            <a:r>
              <a:rPr lang="en-GB" sz="2000" u="sng" dirty="0">
                <a:latin typeface="Century Gothic" panose="020B0502020202020204" pitchFamily="34" charset="0"/>
              </a:rPr>
              <a:t>Wednesday 8</a:t>
            </a:r>
            <a:r>
              <a:rPr lang="en-GB" sz="2000" u="sng" baseline="30000" dirty="0">
                <a:latin typeface="Century Gothic" panose="020B0502020202020204" pitchFamily="34" charset="0"/>
              </a:rPr>
              <a:t>th</a:t>
            </a:r>
            <a:r>
              <a:rPr lang="en-GB" sz="2000" u="sng" dirty="0">
                <a:latin typeface="Century Gothic" panose="020B0502020202020204" pitchFamily="34" charset="0"/>
              </a:rPr>
              <a:t> July 2020</a:t>
            </a:r>
            <a:r>
              <a:rPr lang="en-GB" sz="2000" b="1" u="sng" dirty="0">
                <a:latin typeface="Century Gothic" panose="020B0502020202020204" pitchFamily="34" charset="0"/>
              </a:rPr>
              <a:t/>
            </a:r>
            <a:br>
              <a:rPr lang="en-GB" sz="2000" b="1" u="sng" dirty="0">
                <a:latin typeface="Century Gothic" panose="020B0502020202020204" pitchFamily="34" charset="0"/>
              </a:rPr>
            </a:br>
            <a:r>
              <a:rPr lang="en-GB" sz="2000" b="1" u="sng" dirty="0">
                <a:latin typeface="Century Gothic" panose="020B0502020202020204" pitchFamily="34" charset="0"/>
              </a:rPr>
              <a:t>Lesson Objective</a:t>
            </a:r>
            <a:r>
              <a:rPr lang="en-GB" sz="2000" u="sng" dirty="0">
                <a:latin typeface="Century Gothic" panose="020B0502020202020204" pitchFamily="34" charset="0"/>
              </a:rPr>
              <a:t>: To design an information text. </a:t>
            </a:r>
            <a:endParaRPr lang="en-GB" sz="2000" u="sng" dirty="0"/>
          </a:p>
        </p:txBody>
      </p:sp>
      <p:sp>
        <p:nvSpPr>
          <p:cNvPr id="3" name="TextBox 2"/>
          <p:cNvSpPr txBox="1"/>
          <p:nvPr/>
        </p:nvSpPr>
        <p:spPr>
          <a:xfrm>
            <a:off x="142567" y="2035278"/>
            <a:ext cx="11356258" cy="3539430"/>
          </a:xfrm>
          <a:prstGeom prst="rect">
            <a:avLst/>
          </a:prstGeom>
          <a:noFill/>
        </p:spPr>
        <p:txBody>
          <a:bodyPr wrap="square" rtlCol="0">
            <a:spAutoFit/>
          </a:bodyPr>
          <a:lstStyle/>
          <a:p>
            <a:r>
              <a:rPr lang="en-GB" sz="1600" dirty="0">
                <a:latin typeface="CCW Precursive 6" panose="03050602040000000000" pitchFamily="66" charset="0"/>
              </a:rPr>
              <a:t>Now you are ready to start </a:t>
            </a:r>
            <a:r>
              <a:rPr lang="en-GB" sz="1600" b="1" dirty="0">
                <a:latin typeface="CCW Precursive 6" panose="03050602040000000000" pitchFamily="66" charset="0"/>
              </a:rPr>
              <a:t>to design your information text</a:t>
            </a:r>
            <a:r>
              <a:rPr lang="en-GB" sz="1600" dirty="0">
                <a:latin typeface="CCW Precursive 6" panose="03050602040000000000" pitchFamily="66" charset="0"/>
              </a:rPr>
              <a:t>.  Take a look at the Tool </a:t>
            </a:r>
            <a:r>
              <a:rPr lang="en-GB" sz="1600" dirty="0" smtClean="0">
                <a:latin typeface="CCW Precursive 6" panose="03050602040000000000" pitchFamily="66" charset="0"/>
              </a:rPr>
              <a:t>Kit (</a:t>
            </a:r>
            <a:r>
              <a:rPr lang="en-GB" sz="1600" dirty="0" smtClean="0">
                <a:solidFill>
                  <a:srgbClr val="FF0000"/>
                </a:solidFill>
                <a:latin typeface="CCW Precursive 6" panose="03050602040000000000" pitchFamily="66" charset="0"/>
              </a:rPr>
              <a:t>separate resource</a:t>
            </a:r>
            <a:r>
              <a:rPr lang="en-GB" sz="1600" dirty="0" smtClean="0">
                <a:latin typeface="CCW Precursive 6" panose="03050602040000000000" pitchFamily="66" charset="0"/>
              </a:rPr>
              <a:t>) </a:t>
            </a:r>
            <a:r>
              <a:rPr lang="en-GB" sz="1600" dirty="0">
                <a:latin typeface="CCW Precursive 6" panose="03050602040000000000" pitchFamily="66" charset="0"/>
              </a:rPr>
              <a:t>and the example on the next two slides.  </a:t>
            </a:r>
          </a:p>
          <a:p>
            <a:endParaRPr lang="en-GB" sz="1600" dirty="0">
              <a:latin typeface="CCW Precursive 6" panose="03050602040000000000" pitchFamily="66" charset="0"/>
            </a:endParaRPr>
          </a:p>
          <a:p>
            <a:r>
              <a:rPr lang="en-GB" sz="1600" dirty="0" smtClean="0">
                <a:latin typeface="CCW Precursive 6" panose="03050602040000000000" pitchFamily="66" charset="0"/>
              </a:rPr>
              <a:t>Activity - Plan </a:t>
            </a:r>
            <a:r>
              <a:rPr lang="en-GB" sz="1600" dirty="0">
                <a:latin typeface="CCW Precursive 6" panose="03050602040000000000" pitchFamily="66" charset="0"/>
              </a:rPr>
              <a:t>out how you would like your work to look.</a:t>
            </a:r>
          </a:p>
          <a:p>
            <a:endParaRPr lang="en-GB" sz="1600" dirty="0">
              <a:latin typeface="CCW Precursive 6" panose="03050602040000000000" pitchFamily="66" charset="0"/>
            </a:endParaRPr>
          </a:p>
          <a:p>
            <a:r>
              <a:rPr lang="en-GB" sz="1600" dirty="0">
                <a:latin typeface="CCW Precursive 6" panose="03050602040000000000" pitchFamily="66" charset="0"/>
              </a:rPr>
              <a:t>Things to think about when planning… </a:t>
            </a:r>
          </a:p>
          <a:p>
            <a:endParaRPr lang="en-GB" sz="1600" dirty="0">
              <a:latin typeface="CCW Precursive 6" panose="03050602040000000000" pitchFamily="66" charset="0"/>
            </a:endParaRPr>
          </a:p>
          <a:p>
            <a:pPr marL="285750" indent="-285750">
              <a:buFont typeface="Arial" panose="020B0604020202020204" pitchFamily="34" charset="0"/>
              <a:buChar char="•"/>
            </a:pPr>
            <a:r>
              <a:rPr lang="en-GB" sz="1600" dirty="0">
                <a:solidFill>
                  <a:srgbClr val="FF0000"/>
                </a:solidFill>
                <a:latin typeface="CCW Precursive 6" panose="03050602040000000000" pitchFamily="66" charset="0"/>
              </a:rPr>
              <a:t>Where will you place your pictures?  </a:t>
            </a:r>
          </a:p>
          <a:p>
            <a:pPr marL="285750" indent="-285750">
              <a:buFont typeface="Arial" panose="020B0604020202020204" pitchFamily="34" charset="0"/>
              <a:buChar char="•"/>
            </a:pPr>
            <a:endParaRPr lang="en-GB" sz="1600" dirty="0">
              <a:latin typeface="CCW Precursive 6" panose="03050602040000000000" pitchFamily="66" charset="0"/>
            </a:endParaRPr>
          </a:p>
          <a:p>
            <a:pPr marL="285750" indent="-285750">
              <a:buFont typeface="Arial" panose="020B0604020202020204" pitchFamily="34" charset="0"/>
              <a:buChar char="•"/>
            </a:pPr>
            <a:r>
              <a:rPr lang="en-GB" sz="1600" dirty="0">
                <a:solidFill>
                  <a:srgbClr val="0070C0"/>
                </a:solidFill>
                <a:latin typeface="CCW Precursive 6" panose="03050602040000000000" pitchFamily="66" charset="0"/>
              </a:rPr>
              <a:t>Where will your headings go?   </a:t>
            </a:r>
          </a:p>
          <a:p>
            <a:pPr marL="285750" indent="-285750">
              <a:buFont typeface="Arial" panose="020B0604020202020204" pitchFamily="34" charset="0"/>
              <a:buChar char="•"/>
            </a:pPr>
            <a:endParaRPr lang="en-GB" sz="1600" dirty="0">
              <a:latin typeface="CCW Precursive 6" panose="03050602040000000000" pitchFamily="66" charset="0"/>
            </a:endParaRPr>
          </a:p>
          <a:p>
            <a:pPr marL="285750" indent="-285750">
              <a:buFont typeface="Arial" panose="020B0604020202020204" pitchFamily="34" charset="0"/>
              <a:buChar char="•"/>
            </a:pPr>
            <a:r>
              <a:rPr lang="en-GB" sz="1600" dirty="0">
                <a:solidFill>
                  <a:srgbClr val="00B050"/>
                </a:solidFill>
                <a:latin typeface="CCW Precursive 6" panose="03050602040000000000" pitchFamily="66" charset="0"/>
              </a:rPr>
              <a:t>Have you included the ALL of the features which are on the toolkit? </a:t>
            </a:r>
          </a:p>
          <a:p>
            <a:pPr marL="285750" indent="-285750">
              <a:buFont typeface="Arial" panose="020B0604020202020204" pitchFamily="34" charset="0"/>
              <a:buChar char="•"/>
            </a:pPr>
            <a:endParaRPr lang="en-GB" sz="1600" dirty="0">
              <a:solidFill>
                <a:srgbClr val="00B050"/>
              </a:solidFill>
              <a:latin typeface="CCW Precursive 6" panose="03050602040000000000" pitchFamily="66" charset="0"/>
            </a:endParaRPr>
          </a:p>
          <a:p>
            <a:pPr marL="285750" indent="-285750">
              <a:buFont typeface="Arial" panose="020B0604020202020204" pitchFamily="34" charset="0"/>
              <a:buChar char="•"/>
            </a:pPr>
            <a:r>
              <a:rPr lang="en-GB" sz="1600" dirty="0">
                <a:solidFill>
                  <a:srgbClr val="DF21A0"/>
                </a:solidFill>
                <a:latin typeface="CCW Precursive 6" panose="03050602040000000000" pitchFamily="66" charset="0"/>
              </a:rPr>
              <a:t>Have you included a fact box or a ‘Did you know?’ </a:t>
            </a:r>
          </a:p>
        </p:txBody>
      </p:sp>
    </p:spTree>
    <p:extLst>
      <p:ext uri="{BB962C8B-B14F-4D97-AF65-F5344CB8AC3E}">
        <p14:creationId xmlns:p14="http://schemas.microsoft.com/office/powerpoint/2010/main" val="144574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121" y="948658"/>
            <a:ext cx="11292350" cy="5047536"/>
          </a:xfrm>
          <a:prstGeom prst="rect">
            <a:avLst/>
          </a:prstGeom>
          <a:noFill/>
        </p:spPr>
        <p:txBody>
          <a:bodyPr wrap="square" rtlCol="0">
            <a:spAutoFit/>
          </a:bodyPr>
          <a:lstStyle/>
          <a:p>
            <a:r>
              <a:rPr lang="en-GB" sz="1600" b="1" u="sng" dirty="0">
                <a:latin typeface="CCW Precursive 6" panose="03050602040000000000" pitchFamily="66" charset="0"/>
              </a:rPr>
              <a:t>Information Text </a:t>
            </a:r>
            <a:r>
              <a:rPr lang="en-GB" sz="1600" b="1" u="sng" dirty="0" smtClean="0">
                <a:latin typeface="CCW Precursive 6" panose="03050602040000000000" pitchFamily="66" charset="0"/>
              </a:rPr>
              <a:t>Toolkit</a:t>
            </a:r>
            <a:endParaRPr lang="en-GB" sz="1600" b="1" u="sng" dirty="0">
              <a:latin typeface="CCW Precursive 6" panose="03050602040000000000" pitchFamily="66" charset="0"/>
            </a:endParaRPr>
          </a:p>
          <a:p>
            <a:endParaRPr lang="en-GB" sz="1600" dirty="0">
              <a:latin typeface="CCW Precursive 6" panose="03050602040000000000" pitchFamily="66" charset="0"/>
            </a:endParaRPr>
          </a:p>
          <a:p>
            <a:r>
              <a:rPr lang="en-GB" sz="1600" dirty="0">
                <a:latin typeface="CCW Precursive 6" panose="03050602040000000000" pitchFamily="66" charset="0"/>
              </a:rPr>
              <a:t>Can you include these text features in your work?</a:t>
            </a:r>
          </a:p>
          <a:p>
            <a:endParaRPr lang="en-GB" sz="1600" dirty="0">
              <a:latin typeface="CCW Precursive 6" panose="03050602040000000000" pitchFamily="66" charset="0"/>
            </a:endParaRPr>
          </a:p>
          <a:p>
            <a:pPr marL="285750" indent="-285750">
              <a:buFont typeface="Arial" panose="020B0604020202020204" pitchFamily="34" charset="0"/>
              <a:buChar char="•"/>
            </a:pPr>
            <a:r>
              <a:rPr lang="en-GB" sz="1600" b="1" dirty="0">
                <a:latin typeface="CCW Precursive 6" panose="03050602040000000000" pitchFamily="66" charset="0"/>
              </a:rPr>
              <a:t>Heading</a:t>
            </a:r>
            <a:r>
              <a:rPr lang="en-GB" sz="1600" dirty="0">
                <a:latin typeface="CCW Precursive 6" panose="03050602040000000000" pitchFamily="66" charset="0"/>
              </a:rPr>
              <a:t> – in bold writing</a:t>
            </a:r>
          </a:p>
          <a:p>
            <a:pPr marL="285750" indent="-285750">
              <a:buFont typeface="Arial" panose="020B0604020202020204" pitchFamily="34" charset="0"/>
              <a:buChar char="•"/>
            </a:pPr>
            <a:r>
              <a:rPr lang="en-GB" sz="1600" b="1" dirty="0">
                <a:latin typeface="CCW Precursive 6" panose="03050602040000000000" pitchFamily="66" charset="0"/>
              </a:rPr>
              <a:t>Sub-headings</a:t>
            </a:r>
            <a:r>
              <a:rPr lang="en-GB" sz="1600" dirty="0">
                <a:latin typeface="CCW Precursive 6" panose="03050602040000000000" pitchFamily="66" charset="0"/>
              </a:rPr>
              <a:t> – in bold writing</a:t>
            </a:r>
          </a:p>
          <a:p>
            <a:pPr marL="285750" indent="-285750">
              <a:buFont typeface="Arial" panose="020B0604020202020204" pitchFamily="34" charset="0"/>
              <a:buChar char="•"/>
            </a:pPr>
            <a:r>
              <a:rPr lang="en-GB" sz="1600" dirty="0">
                <a:latin typeface="CCW Precursive 6" panose="03050602040000000000" pitchFamily="66" charset="0"/>
              </a:rPr>
              <a:t>Short paragraphs of text</a:t>
            </a:r>
          </a:p>
          <a:p>
            <a:pPr marL="285750" indent="-285750">
              <a:buFont typeface="Arial" panose="020B0604020202020204" pitchFamily="34" charset="0"/>
              <a:buChar char="•"/>
            </a:pPr>
            <a:r>
              <a:rPr lang="en-GB" sz="1600" dirty="0" smtClean="0">
                <a:latin typeface="CCW Precursive 6" panose="03050602040000000000" pitchFamily="66" charset="0"/>
              </a:rPr>
              <a:t>Factual language</a:t>
            </a:r>
            <a:endParaRPr lang="en-GB" sz="1600" dirty="0">
              <a:latin typeface="CCW Precursive 6" panose="03050602040000000000" pitchFamily="66" charset="0"/>
            </a:endParaRPr>
          </a:p>
          <a:p>
            <a:pPr marL="285750" indent="-285750">
              <a:buFont typeface="Arial" panose="020B0604020202020204" pitchFamily="34" charset="0"/>
              <a:buChar char="•"/>
            </a:pPr>
            <a:r>
              <a:rPr lang="en-GB" sz="1600" dirty="0">
                <a:latin typeface="CCW Precursive 6" panose="03050602040000000000" pitchFamily="66" charset="0"/>
              </a:rPr>
              <a:t>Pictures</a:t>
            </a:r>
          </a:p>
          <a:p>
            <a:pPr marL="285750" indent="-285750">
              <a:buFont typeface="Arial" panose="020B0604020202020204" pitchFamily="34" charset="0"/>
              <a:buChar char="•"/>
            </a:pPr>
            <a:r>
              <a:rPr lang="en-GB" sz="1600" dirty="0">
                <a:latin typeface="CCW Precursive 6" panose="03050602040000000000" pitchFamily="66" charset="0"/>
              </a:rPr>
              <a:t>Photos </a:t>
            </a:r>
          </a:p>
          <a:p>
            <a:pPr marL="285750" indent="-285750">
              <a:buFont typeface="Arial" panose="020B0604020202020204" pitchFamily="34" charset="0"/>
              <a:buChar char="•"/>
            </a:pPr>
            <a:r>
              <a:rPr lang="en-GB" sz="1600" dirty="0">
                <a:latin typeface="CCW Precursive 6" panose="03050602040000000000" pitchFamily="66" charset="0"/>
              </a:rPr>
              <a:t>Maps</a:t>
            </a:r>
          </a:p>
          <a:p>
            <a:pPr marL="285750" indent="-285750">
              <a:buFont typeface="Arial" panose="020B0604020202020204" pitchFamily="34" charset="0"/>
              <a:buChar char="•"/>
            </a:pPr>
            <a:r>
              <a:rPr lang="en-GB" sz="1600" dirty="0">
                <a:latin typeface="CCW Precursive 6" panose="03050602040000000000" pitchFamily="66" charset="0"/>
              </a:rPr>
              <a:t>Captions</a:t>
            </a:r>
          </a:p>
          <a:p>
            <a:pPr marL="285750" indent="-285750">
              <a:buFont typeface="Arial" panose="020B0604020202020204" pitchFamily="34" charset="0"/>
              <a:buChar char="•"/>
            </a:pPr>
            <a:r>
              <a:rPr lang="en-GB" sz="1600" dirty="0">
                <a:latin typeface="CCW Precursive 6" panose="03050602040000000000" pitchFamily="66" charset="0"/>
              </a:rPr>
              <a:t>Labels</a:t>
            </a:r>
          </a:p>
          <a:p>
            <a:pPr marL="285750" indent="-285750">
              <a:buFont typeface="Arial" panose="020B0604020202020204" pitchFamily="34" charset="0"/>
              <a:buChar char="•"/>
            </a:pPr>
            <a:r>
              <a:rPr lang="en-GB" sz="1600" dirty="0">
                <a:latin typeface="CCW Precursive 6" panose="03050602040000000000" pitchFamily="66" charset="0"/>
              </a:rPr>
              <a:t>Fact or ‘Did you know?’ boxes</a:t>
            </a:r>
          </a:p>
          <a:p>
            <a:pPr marL="285750" indent="-285750">
              <a:buFont typeface="Arial" panose="020B0604020202020204" pitchFamily="34" charset="0"/>
              <a:buChar char="•"/>
            </a:pPr>
            <a:endParaRPr lang="en-GB" sz="1600" dirty="0">
              <a:latin typeface="CCW Precursive 6" panose="03050602040000000000" pitchFamily="66" charset="0"/>
            </a:endParaRPr>
          </a:p>
          <a:p>
            <a:r>
              <a:rPr lang="en-GB" sz="1600" dirty="0">
                <a:latin typeface="CCW Precursive 6" panose="03050602040000000000" pitchFamily="66" charset="0"/>
              </a:rPr>
              <a:t>…and of course, you will use your best handwriting and check your spellings.</a:t>
            </a:r>
          </a:p>
          <a:p>
            <a:endParaRPr lang="en-GB" sz="1600" dirty="0">
              <a:latin typeface="CCW Precursive 6" panose="03050602040000000000" pitchFamily="66" charset="0"/>
            </a:endParaRPr>
          </a:p>
          <a:p>
            <a:r>
              <a:rPr lang="en-GB" sz="1600" dirty="0">
                <a:latin typeface="CCW Precursive 6" panose="03050602040000000000" pitchFamily="66" charset="0"/>
              </a:rPr>
              <a:t>(The toolkit is available as a </a:t>
            </a:r>
            <a:r>
              <a:rPr lang="en-GB" sz="1600" dirty="0">
                <a:solidFill>
                  <a:srgbClr val="FF0000"/>
                </a:solidFill>
                <a:latin typeface="CCW Precursive 6" panose="03050602040000000000" pitchFamily="66" charset="0"/>
              </a:rPr>
              <a:t>resource</a:t>
            </a:r>
            <a:r>
              <a:rPr lang="en-GB" sz="1600" dirty="0">
                <a:latin typeface="CCW Precursive 6" panose="03050602040000000000" pitchFamily="66" charset="0"/>
              </a:rPr>
              <a:t> if you wanted to tick off each feature that you have included) </a:t>
            </a:r>
          </a:p>
          <a:p>
            <a:pPr marL="285750" indent="-285750">
              <a:buFont typeface="Arial" panose="020B0604020202020204" pitchFamily="34" charset="0"/>
              <a:buChar char="•"/>
            </a:pPr>
            <a:endParaRPr lang="en-GB" dirty="0"/>
          </a:p>
        </p:txBody>
      </p:sp>
      <p:pic>
        <p:nvPicPr>
          <p:cNvPr id="4" name="Picture 3"/>
          <p:cNvPicPr>
            <a:picLocks noChangeAspect="1"/>
          </p:cNvPicPr>
          <p:nvPr/>
        </p:nvPicPr>
        <p:blipFill>
          <a:blip r:embed="rId2"/>
          <a:stretch>
            <a:fillRect/>
          </a:stretch>
        </p:blipFill>
        <p:spPr>
          <a:xfrm>
            <a:off x="8081500" y="314478"/>
            <a:ext cx="3486150" cy="4105275"/>
          </a:xfrm>
          <a:prstGeom prst="rect">
            <a:avLst/>
          </a:prstGeom>
        </p:spPr>
      </p:pic>
    </p:spTree>
    <p:extLst>
      <p:ext uri="{BB962C8B-B14F-4D97-AF65-F5344CB8AC3E}">
        <p14:creationId xmlns:p14="http://schemas.microsoft.com/office/powerpoint/2010/main" val="331906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3987" y="1500721"/>
            <a:ext cx="7979110" cy="4870583"/>
          </a:xfrm>
          <a:prstGeom prst="rect">
            <a:avLst/>
          </a:prstGeom>
        </p:spPr>
      </p:pic>
      <p:sp>
        <p:nvSpPr>
          <p:cNvPr id="3" name="TextBox 2"/>
          <p:cNvSpPr txBox="1"/>
          <p:nvPr/>
        </p:nvSpPr>
        <p:spPr>
          <a:xfrm>
            <a:off x="0" y="235974"/>
            <a:ext cx="12030075" cy="338554"/>
          </a:xfrm>
          <a:prstGeom prst="rect">
            <a:avLst/>
          </a:prstGeom>
          <a:noFill/>
        </p:spPr>
        <p:txBody>
          <a:bodyPr wrap="square" rtlCol="0">
            <a:spAutoFit/>
          </a:bodyPr>
          <a:lstStyle/>
          <a:p>
            <a:r>
              <a:rPr lang="en-GB" sz="1600" dirty="0">
                <a:latin typeface="CCW Precursive 6" panose="03050602040000000000" pitchFamily="66" charset="0"/>
              </a:rPr>
              <a:t> Look at this example of an information text to see how you could set out your own page.</a:t>
            </a:r>
          </a:p>
        </p:txBody>
      </p:sp>
      <p:cxnSp>
        <p:nvCxnSpPr>
          <p:cNvPr id="6" name="Straight Arrow Connector 5"/>
          <p:cNvCxnSpPr/>
          <p:nvPr/>
        </p:nvCxnSpPr>
        <p:spPr>
          <a:xfrm>
            <a:off x="2403987" y="1283110"/>
            <a:ext cx="1489587" cy="7485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16743" y="914089"/>
            <a:ext cx="2676832" cy="369332"/>
          </a:xfrm>
          <a:prstGeom prst="rect">
            <a:avLst/>
          </a:prstGeom>
          <a:noFill/>
        </p:spPr>
        <p:txBody>
          <a:bodyPr wrap="square" rtlCol="0">
            <a:spAutoFit/>
          </a:bodyPr>
          <a:lstStyle/>
          <a:p>
            <a:r>
              <a:rPr lang="en-GB" dirty="0" smtClean="0"/>
              <a:t>Heading (</a:t>
            </a:r>
            <a:r>
              <a:rPr lang="en-GB" b="1" dirty="0" smtClean="0"/>
              <a:t>Bold writing</a:t>
            </a:r>
            <a:r>
              <a:rPr lang="en-GB" dirty="0" smtClean="0"/>
              <a:t>) </a:t>
            </a:r>
            <a:endParaRPr lang="en-GB" dirty="0"/>
          </a:p>
        </p:txBody>
      </p:sp>
      <p:cxnSp>
        <p:nvCxnSpPr>
          <p:cNvPr id="11" name="Straight Arrow Connector 10"/>
          <p:cNvCxnSpPr/>
          <p:nvPr/>
        </p:nvCxnSpPr>
        <p:spPr>
          <a:xfrm flipH="1">
            <a:off x="9026013" y="974327"/>
            <a:ext cx="1096297" cy="7364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517626" y="605306"/>
            <a:ext cx="2094271" cy="369332"/>
          </a:xfrm>
          <a:prstGeom prst="rect">
            <a:avLst/>
          </a:prstGeom>
          <a:noFill/>
        </p:spPr>
        <p:txBody>
          <a:bodyPr wrap="square" rtlCol="0">
            <a:spAutoFit/>
          </a:bodyPr>
          <a:lstStyle/>
          <a:p>
            <a:r>
              <a:rPr lang="en-GB" dirty="0"/>
              <a:t>Sub-headings</a:t>
            </a:r>
          </a:p>
        </p:txBody>
      </p:sp>
      <p:cxnSp>
        <p:nvCxnSpPr>
          <p:cNvPr id="14" name="Straight Arrow Connector 13"/>
          <p:cNvCxnSpPr/>
          <p:nvPr/>
        </p:nvCxnSpPr>
        <p:spPr>
          <a:xfrm>
            <a:off x="914400" y="3642385"/>
            <a:ext cx="1828800" cy="6641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9716" y="3273364"/>
            <a:ext cx="2094271" cy="369332"/>
          </a:xfrm>
          <a:prstGeom prst="rect">
            <a:avLst/>
          </a:prstGeom>
          <a:noFill/>
        </p:spPr>
        <p:txBody>
          <a:bodyPr wrap="square" rtlCol="0">
            <a:spAutoFit/>
          </a:bodyPr>
          <a:lstStyle/>
          <a:p>
            <a:r>
              <a:rPr lang="en-GB" dirty="0"/>
              <a:t>Photograph</a:t>
            </a:r>
          </a:p>
        </p:txBody>
      </p:sp>
      <p:cxnSp>
        <p:nvCxnSpPr>
          <p:cNvPr id="17" name="Straight Arrow Connector 16"/>
          <p:cNvCxnSpPr/>
          <p:nvPr/>
        </p:nvCxnSpPr>
        <p:spPr>
          <a:xfrm flipH="1">
            <a:off x="10171703" y="2900954"/>
            <a:ext cx="816078" cy="9778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383097" y="2531933"/>
            <a:ext cx="2094271" cy="369332"/>
          </a:xfrm>
          <a:prstGeom prst="rect">
            <a:avLst/>
          </a:prstGeom>
          <a:noFill/>
        </p:spPr>
        <p:txBody>
          <a:bodyPr wrap="square" rtlCol="0">
            <a:spAutoFit/>
          </a:bodyPr>
          <a:lstStyle/>
          <a:p>
            <a:r>
              <a:rPr lang="en-GB" dirty="0"/>
              <a:t>Pictures</a:t>
            </a:r>
          </a:p>
        </p:txBody>
      </p:sp>
      <p:cxnSp>
        <p:nvCxnSpPr>
          <p:cNvPr id="20" name="Straight Arrow Connector 19"/>
          <p:cNvCxnSpPr/>
          <p:nvPr/>
        </p:nvCxnSpPr>
        <p:spPr>
          <a:xfrm flipV="1">
            <a:off x="7084142" y="6055865"/>
            <a:ext cx="157316" cy="6308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94322" y="6403938"/>
            <a:ext cx="2094271" cy="369332"/>
          </a:xfrm>
          <a:prstGeom prst="rect">
            <a:avLst/>
          </a:prstGeom>
          <a:noFill/>
        </p:spPr>
        <p:txBody>
          <a:bodyPr wrap="square" rtlCol="0">
            <a:spAutoFit/>
          </a:bodyPr>
          <a:lstStyle/>
          <a:p>
            <a:r>
              <a:rPr lang="en-GB" dirty="0"/>
              <a:t>Caption</a:t>
            </a:r>
          </a:p>
        </p:txBody>
      </p:sp>
      <p:cxnSp>
        <p:nvCxnSpPr>
          <p:cNvPr id="23" name="Straight Arrow Connector 22"/>
          <p:cNvCxnSpPr/>
          <p:nvPr/>
        </p:nvCxnSpPr>
        <p:spPr>
          <a:xfrm>
            <a:off x="1216742" y="5201633"/>
            <a:ext cx="1489587" cy="7485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2058" y="4832612"/>
            <a:ext cx="2094271" cy="369332"/>
          </a:xfrm>
          <a:prstGeom prst="rect">
            <a:avLst/>
          </a:prstGeom>
          <a:noFill/>
        </p:spPr>
        <p:txBody>
          <a:bodyPr wrap="square" rtlCol="0">
            <a:spAutoFit/>
          </a:bodyPr>
          <a:lstStyle/>
          <a:p>
            <a:r>
              <a:rPr lang="en-GB" dirty="0"/>
              <a:t>Label</a:t>
            </a:r>
          </a:p>
        </p:txBody>
      </p:sp>
      <p:cxnSp>
        <p:nvCxnSpPr>
          <p:cNvPr id="25" name="Straight Arrow Connector 24"/>
          <p:cNvCxnSpPr/>
          <p:nvPr/>
        </p:nvCxnSpPr>
        <p:spPr>
          <a:xfrm>
            <a:off x="1367913" y="2333617"/>
            <a:ext cx="3978494" cy="9071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3229" y="1964596"/>
            <a:ext cx="2094271" cy="369332"/>
          </a:xfrm>
          <a:prstGeom prst="rect">
            <a:avLst/>
          </a:prstGeom>
          <a:noFill/>
        </p:spPr>
        <p:txBody>
          <a:bodyPr wrap="square" rtlCol="0">
            <a:spAutoFit/>
          </a:bodyPr>
          <a:lstStyle/>
          <a:p>
            <a:r>
              <a:rPr lang="en-GB" dirty="0"/>
              <a:t>Fact box</a:t>
            </a:r>
          </a:p>
        </p:txBody>
      </p:sp>
    </p:spTree>
    <p:extLst>
      <p:ext uri="{BB962C8B-B14F-4D97-AF65-F5344CB8AC3E}">
        <p14:creationId xmlns:p14="http://schemas.microsoft.com/office/powerpoint/2010/main" val="3750532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974" y="313420"/>
            <a:ext cx="6640460" cy="707886"/>
          </a:xfrm>
          <a:prstGeom prst="rect">
            <a:avLst/>
          </a:prstGeom>
        </p:spPr>
        <p:txBody>
          <a:bodyPr wrap="square">
            <a:spAutoFit/>
          </a:bodyPr>
          <a:lstStyle/>
          <a:p>
            <a:r>
              <a:rPr lang="en-GB" sz="2000" b="1" u="sng" dirty="0">
                <a:latin typeface="Century Gothic" panose="020B0502020202020204" pitchFamily="34" charset="0"/>
              </a:rPr>
              <a:t>Date: </a:t>
            </a:r>
            <a:r>
              <a:rPr lang="en-GB" sz="2000" u="sng" dirty="0">
                <a:latin typeface="Century Gothic" panose="020B0502020202020204" pitchFamily="34" charset="0"/>
              </a:rPr>
              <a:t>Thursday 9</a:t>
            </a:r>
            <a:r>
              <a:rPr lang="en-GB" sz="2000" u="sng" baseline="30000" dirty="0">
                <a:latin typeface="Century Gothic" panose="020B0502020202020204" pitchFamily="34" charset="0"/>
              </a:rPr>
              <a:t>th</a:t>
            </a:r>
            <a:r>
              <a:rPr lang="en-GB" sz="2000" u="sng" dirty="0">
                <a:latin typeface="Century Gothic" panose="020B0502020202020204" pitchFamily="34" charset="0"/>
              </a:rPr>
              <a:t> and Friday 10</a:t>
            </a:r>
            <a:r>
              <a:rPr lang="en-GB" sz="2000" u="sng" baseline="30000" dirty="0">
                <a:latin typeface="Century Gothic" panose="020B0502020202020204" pitchFamily="34" charset="0"/>
              </a:rPr>
              <a:t>th</a:t>
            </a:r>
            <a:r>
              <a:rPr lang="en-GB" sz="2000" u="sng" dirty="0">
                <a:latin typeface="Century Gothic" panose="020B0502020202020204" pitchFamily="34" charset="0"/>
              </a:rPr>
              <a:t> July 2020  </a:t>
            </a:r>
            <a:r>
              <a:rPr lang="en-GB" sz="2000" b="1" u="sng" dirty="0">
                <a:latin typeface="Century Gothic" panose="020B0502020202020204" pitchFamily="34" charset="0"/>
              </a:rPr>
              <a:t/>
            </a:r>
            <a:br>
              <a:rPr lang="en-GB" sz="2000" b="1" u="sng" dirty="0">
                <a:latin typeface="Century Gothic" panose="020B0502020202020204" pitchFamily="34" charset="0"/>
              </a:rPr>
            </a:br>
            <a:r>
              <a:rPr lang="en-GB" sz="2000" b="1" u="sng" dirty="0">
                <a:latin typeface="Century Gothic" panose="020B0502020202020204" pitchFamily="34" charset="0"/>
              </a:rPr>
              <a:t>Lesson Objective</a:t>
            </a:r>
            <a:r>
              <a:rPr lang="en-GB" sz="2000" u="sng" dirty="0">
                <a:latin typeface="Century Gothic" panose="020B0502020202020204" pitchFamily="34" charset="0"/>
              </a:rPr>
              <a:t>: To produce an information text</a:t>
            </a:r>
            <a:endParaRPr lang="en-GB" sz="2000" u="sng" dirty="0"/>
          </a:p>
        </p:txBody>
      </p:sp>
      <p:sp>
        <p:nvSpPr>
          <p:cNvPr id="3" name="TextBox 2"/>
          <p:cNvSpPr txBox="1"/>
          <p:nvPr/>
        </p:nvSpPr>
        <p:spPr>
          <a:xfrm>
            <a:off x="389808" y="1275784"/>
            <a:ext cx="11002296" cy="2800767"/>
          </a:xfrm>
          <a:prstGeom prst="rect">
            <a:avLst/>
          </a:prstGeom>
          <a:noFill/>
        </p:spPr>
        <p:txBody>
          <a:bodyPr wrap="square" rtlCol="0">
            <a:spAutoFit/>
          </a:bodyPr>
          <a:lstStyle/>
          <a:p>
            <a:r>
              <a:rPr lang="en-GB" sz="1600" b="1" dirty="0" smtClean="0">
                <a:latin typeface="CCW Precursive 6" panose="03050602040000000000" pitchFamily="66" charset="0"/>
              </a:rPr>
              <a:t>Activity</a:t>
            </a:r>
            <a:r>
              <a:rPr lang="en-GB" sz="1600" dirty="0" smtClean="0">
                <a:latin typeface="CCW Precursive 6" panose="03050602040000000000" pitchFamily="66" charset="0"/>
              </a:rPr>
              <a:t> - Now </a:t>
            </a:r>
            <a:r>
              <a:rPr lang="en-GB" sz="1600" dirty="0">
                <a:latin typeface="CCW Precursive 6" panose="03050602040000000000" pitchFamily="66" charset="0"/>
              </a:rPr>
              <a:t>you have prepared your ideas, you are ready to write!</a:t>
            </a:r>
          </a:p>
          <a:p>
            <a:endParaRPr lang="en-GB" sz="1600" dirty="0">
              <a:latin typeface="CCW Precursive 6" panose="03050602040000000000" pitchFamily="66" charset="0"/>
            </a:endParaRPr>
          </a:p>
          <a:p>
            <a:pPr marL="285750" indent="-285750">
              <a:buFont typeface="Arial" panose="020B0604020202020204" pitchFamily="34" charset="0"/>
              <a:buChar char="•"/>
            </a:pPr>
            <a:r>
              <a:rPr lang="en-GB" sz="1600" dirty="0">
                <a:latin typeface="CCW Precursive 6" panose="03050602040000000000" pitchFamily="66" charset="0"/>
              </a:rPr>
              <a:t>Use your notes and sentences.</a:t>
            </a:r>
          </a:p>
          <a:p>
            <a:pPr marL="285750" indent="-285750">
              <a:buFont typeface="Arial" panose="020B0604020202020204" pitchFamily="34" charset="0"/>
              <a:buChar char="•"/>
            </a:pPr>
            <a:r>
              <a:rPr lang="en-GB" sz="1600" dirty="0">
                <a:latin typeface="CCW Precursive 6" panose="03050602040000000000" pitchFamily="66" charset="0"/>
              </a:rPr>
              <a:t>Check the </a:t>
            </a:r>
            <a:r>
              <a:rPr lang="en-GB" sz="1600" dirty="0" smtClean="0">
                <a:solidFill>
                  <a:srgbClr val="FF0000"/>
                </a:solidFill>
                <a:latin typeface="CCW Precursive 6" panose="03050602040000000000" pitchFamily="66" charset="0"/>
              </a:rPr>
              <a:t>Toolkit</a:t>
            </a:r>
            <a:r>
              <a:rPr lang="en-GB" sz="1600" dirty="0">
                <a:latin typeface="CCW Precursive 6" panose="03050602040000000000" pitchFamily="66" charset="0"/>
              </a:rPr>
              <a:t>.</a:t>
            </a:r>
          </a:p>
          <a:p>
            <a:pPr marL="285750" indent="-285750">
              <a:buFont typeface="Arial" panose="020B0604020202020204" pitchFamily="34" charset="0"/>
              <a:buChar char="•"/>
            </a:pPr>
            <a:r>
              <a:rPr lang="en-GB" sz="1600" dirty="0">
                <a:latin typeface="CCW Precursive 6" panose="03050602040000000000" pitchFamily="66" charset="0"/>
              </a:rPr>
              <a:t>Have fun!</a:t>
            </a:r>
          </a:p>
          <a:p>
            <a:pPr marL="285750" indent="-285750">
              <a:buFont typeface="Arial" panose="020B0604020202020204" pitchFamily="34" charset="0"/>
              <a:buChar char="•"/>
            </a:pPr>
            <a:endParaRPr lang="en-GB" sz="1600" dirty="0">
              <a:latin typeface="CCW Precursive 6" panose="03050602040000000000" pitchFamily="66" charset="0"/>
            </a:endParaRPr>
          </a:p>
          <a:p>
            <a:r>
              <a:rPr lang="en-GB" sz="1600" dirty="0">
                <a:latin typeface="CCW Precursive 6" panose="03050602040000000000" pitchFamily="66" charset="0"/>
              </a:rPr>
              <a:t>Remember, your teachers love to see your work, so please send us your finished product</a:t>
            </a:r>
            <a:r>
              <a:rPr lang="en-GB" sz="1600" dirty="0" smtClean="0">
                <a:latin typeface="CCW Precursive 6" panose="03050602040000000000" pitchFamily="66" charset="0"/>
              </a:rPr>
              <a:t>.</a:t>
            </a:r>
          </a:p>
          <a:p>
            <a:r>
              <a:rPr lang="en-GB" sz="1600" dirty="0" smtClean="0">
                <a:latin typeface="CCW Precursive 6" panose="03050602040000000000" pitchFamily="66" charset="0"/>
              </a:rPr>
              <a:t>  </a:t>
            </a:r>
            <a:endParaRPr lang="en-GB" sz="1600" dirty="0">
              <a:latin typeface="CCW Precursive 6" panose="03050602040000000000" pitchFamily="66" charset="0"/>
            </a:endParaRPr>
          </a:p>
          <a:p>
            <a:r>
              <a:rPr lang="en-GB" sz="1600" dirty="0">
                <a:latin typeface="CCW Precursive 6" panose="03050602040000000000" pitchFamily="66" charset="0"/>
              </a:rPr>
              <a:t>You may also like to send a copy of your work to anyone who has helped you with your research.</a:t>
            </a:r>
          </a:p>
        </p:txBody>
      </p:sp>
      <p:sp>
        <p:nvSpPr>
          <p:cNvPr id="4" name="AutoShape 2" descr="Encourage Kids to Write Lists | Scholastic | Par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Encourage Kids to Write Lists | Scholastic | Par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0193" y="494617"/>
            <a:ext cx="2413819" cy="18747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Wadebridge photos, maps, books, memories - Francis Fr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033" y="4796500"/>
            <a:ext cx="2829512" cy="17684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Old Photos of Wadebridge in Cornwall, England, United Kingdom of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425" y="4796500"/>
            <a:ext cx="2363923" cy="17452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Disused Stations: Wadebridge 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0503" y="4796500"/>
            <a:ext cx="2414850" cy="17969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665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648</Words>
  <Application>Microsoft Office PowerPoint</Application>
  <PresentationFormat>Widescreen</PresentationFormat>
  <Paragraphs>91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CCW Precursive 6</vt:lpstr>
      <vt:lpstr>Century Gothic</vt:lpstr>
      <vt:lpstr>Office Theme</vt:lpstr>
      <vt:lpstr>Date: Monday 6th July 2020 Lesson Objective: To spell accurately.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Keat (Wadebridge Primary)</dc:creator>
  <cp:lastModifiedBy>Jessica Yates</cp:lastModifiedBy>
  <cp:revision>57</cp:revision>
  <dcterms:created xsi:type="dcterms:W3CDTF">2020-06-12T07:45:12Z</dcterms:created>
  <dcterms:modified xsi:type="dcterms:W3CDTF">2020-07-03T07:50:41Z</dcterms:modified>
</cp:coreProperties>
</file>