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71" r:id="rId4"/>
    <p:sldId id="267" r:id="rId5"/>
    <p:sldId id="272" r:id="rId6"/>
    <p:sldId id="273" r:id="rId7"/>
    <p:sldId id="269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558"/>
    <p:restoredTop sz="94621"/>
  </p:normalViewPr>
  <p:slideViewPr>
    <p:cSldViewPr snapToGrid="0" snapToObjects="1">
      <p:cViewPr varScale="1">
        <p:scale>
          <a:sx n="69" d="100"/>
          <a:sy n="69" d="100"/>
        </p:scale>
        <p:origin x="9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4B4F53-679F-E242-8D0B-EE837FF7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B0C6BC-77E9-F647-AE6D-8E32E107C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C4296F-1E8B-784A-929F-68A64553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960EE2-3463-AF41-A839-7922B777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FA976C-C309-4046-93F9-AF4B59A4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11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6FF002-6911-7340-8A70-6A7761BF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BF0B6C-81CE-9745-86B5-3B3ACFBCF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2356A6-D944-EA4E-879C-895AC99E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2069C1-B738-3743-A201-CF28026A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9D8E83-7627-8745-AE6A-0B9E2CC1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04B4974-5779-5F43-A712-9F4DAC5EC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2145E2D-9DBC-F046-A696-02755B507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9119FD-41D0-2742-99D8-03E083B7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80FBBE-A45F-9C48-B9FE-CBE0BAD9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959F96-DC61-C14C-AC91-BA0668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3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A11366-9D5F-B049-926A-F54595B8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858966-4B2E-2F48-8E9B-93BB10E22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FE53C9-377F-8145-9082-B3002A4F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C634BC-D925-264B-B09B-9EE1CDE5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10767B-30C3-854A-83A0-1E48C260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4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6B0C9-090B-2547-A1EF-BB80FD1E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224A43-47EE-8F4D-8688-1E7E2AE1C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B8A757-79EF-8344-BF61-C81ED4EC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192262-0E8B-144B-AF53-38DB617B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0DE4A4-3F24-D341-BD78-20DA7B4A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5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0895A-2EA2-1442-BE31-79FE5FA4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62A1ED-3F08-0B4C-8845-151B9C4A8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D37CF0-E2B1-E848-B6F6-0F8E7AB9C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506DA8-C3C8-874A-AD86-F22A63D9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0F5B9C-2887-F94A-9562-EFCCA320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6215AF-590F-7B4E-88DE-61C70FF2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68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FD2E9C-4C86-DA46-AB27-545094D1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0F8160-F88E-9F41-AA59-D43BB1B46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557DA8-B9E2-9542-9750-1BF60C94C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CA596FE-CCB3-F146-86EA-CAD8297F7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0205ACD-5E4D-F44A-BFFA-B9BB345A8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796E614-389C-6B40-8542-4973B348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F074184-2794-4F4F-B28A-C647DF49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A700F5-8CBF-A848-A073-982D6164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83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5EF7C-C77D-1149-8D4E-42CCD06E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F81AE4-6572-A240-BDEA-BFB7E892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9C4CCD-F898-0E41-B5B2-AB34F793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193B3BD-C3CF-BF47-B25A-A793FD7E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3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96EFF25-0CF2-AA47-AD31-786070E39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67EFCC-C9A3-8141-B893-D0695633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B7B4349-6820-DD4A-99E2-07AF3830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5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D810BA-1208-4C4C-B95E-81F509D4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20A00F-034C-654B-994A-3BF03E6B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2FAAAE-0AA6-CE4F-A5A2-B91E0B2EC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98B510-3CF7-324E-8646-6B6A81B5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9ADDCD-5DF3-C347-BD3A-A9A14CA9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FCB4F8-190A-264F-878E-23AC4E6C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8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33AAC-D7E1-C740-A596-B322B3B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9CB5455-5BFB-0047-B490-8A55154AF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68799B-5131-3A41-969B-F69DA9076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628A8B-91C2-2E4A-8DEA-E09986A7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0E80DE-24AB-8F48-A651-161BB5BD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5B452C-74D6-694E-B6C8-6EA6CC77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2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354F36-D70A-7C4F-A308-4042BE51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7D7E15-3494-8A4B-975A-B26D8556D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D62C8F-C271-1C40-9A9C-798C2648C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270E-E83B-F34C-BC72-82810912A4B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B5DBD4-E264-2348-8FBA-640DACB76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B7DBAB-C052-B54F-9C8F-198FABEC4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9FD4-BD8A-9C42-85E5-5923856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hiterosemaths.com/homelearning/early-years/alive-in-5-week-2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hiterosemaths.com/homelearning/early-years/alive-in-5-week-2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hiterosemaths.com/homelearning/early-years/alive-in-5-week-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hiterosemaths.com/homelearning/early-years/alive-in-5-week-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hiterosemaths.com/homelearning/early-years/alive-in-5-week-2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Subject: </a:t>
            </a:r>
            <a:r>
              <a:rPr lang="en-GB" b="1" dirty="0" smtClean="0">
                <a:latin typeface="Century Gothic" panose="020B0502020202020204" pitchFamily="34" charset="0"/>
              </a:rPr>
              <a:t>Maths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Year Group: Reception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Week Commencing: </a:t>
            </a:r>
            <a:r>
              <a:rPr lang="en-GB" sz="4400" b="1" dirty="0" smtClean="0">
                <a:latin typeface="Century Gothic" panose="020B0502020202020204" pitchFamily="34" charset="0"/>
              </a:rPr>
              <a:t>Monday 11</a:t>
            </a:r>
            <a:r>
              <a:rPr lang="en-GB" sz="44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4400" b="1" dirty="0" smtClean="0">
                <a:latin typeface="Century Gothic" panose="020B0502020202020204" pitchFamily="34" charset="0"/>
              </a:rPr>
              <a:t> January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subject information, games and activities to support this planning, please also look on our class blog for anything phonics, reading and writing related</a:t>
            </a:r>
          </a:p>
        </p:txBody>
      </p:sp>
    </p:spTree>
    <p:extLst>
      <p:ext uri="{BB962C8B-B14F-4D97-AF65-F5344CB8AC3E}">
        <p14:creationId xmlns:p14="http://schemas.microsoft.com/office/powerpoint/2010/main" val="203080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Subject: </a:t>
            </a:r>
            <a:r>
              <a:rPr lang="en-GB" b="1" dirty="0" smtClean="0">
                <a:latin typeface="Century Gothic" panose="020B0502020202020204" pitchFamily="34" charset="0"/>
              </a:rPr>
              <a:t>Maths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Year Group: Reception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Week Commencing: </a:t>
            </a:r>
            <a:r>
              <a:rPr lang="en-GB" sz="4400" b="1" dirty="0" smtClean="0">
                <a:latin typeface="Century Gothic" panose="020B0502020202020204" pitchFamily="34" charset="0"/>
              </a:rPr>
              <a:t>Monday 11</a:t>
            </a:r>
            <a:r>
              <a:rPr lang="en-GB" sz="44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4400" b="1" dirty="0" smtClean="0">
                <a:latin typeface="Century Gothic" panose="020B0502020202020204" pitchFamily="34" charset="0"/>
              </a:rPr>
              <a:t> January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subject information, games and activities to support this planning, please also look on our class blog for anything phonics, reading and writing related</a:t>
            </a:r>
          </a:p>
        </p:txBody>
      </p:sp>
    </p:spTree>
    <p:extLst>
      <p:ext uri="{BB962C8B-B14F-4D97-AF65-F5344CB8AC3E}">
        <p14:creationId xmlns:p14="http://schemas.microsoft.com/office/powerpoint/2010/main" val="116340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Session </a:t>
            </a:r>
            <a:r>
              <a:rPr lang="en-GB" b="1" u="sng" dirty="0" smtClean="0">
                <a:latin typeface="Century Gothic" panose="020B0502020202020204" pitchFamily="34" charset="0"/>
              </a:rPr>
              <a:t>4</a:t>
            </a:r>
            <a:r>
              <a:rPr lang="en-GB" b="1" u="sng" dirty="0">
                <a:latin typeface="Century Gothic" panose="020B0502020202020204" pitchFamily="34" charset="0"/>
              </a:rPr>
              <a:t/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>
                <a:latin typeface="Century Gothic" panose="020B0502020202020204" pitchFamily="34" charset="0"/>
              </a:rPr>
              <a:t>To </a:t>
            </a:r>
            <a:r>
              <a:rPr lang="en-GB" dirty="0" smtClean="0">
                <a:latin typeface="Century Gothic" panose="020B0502020202020204" pitchFamily="34" charset="0"/>
              </a:rPr>
              <a:t>explore and compare the composition of </a:t>
            </a:r>
            <a:r>
              <a:rPr lang="en-GB" dirty="0" smtClean="0">
                <a:latin typeface="Century Gothic" panose="020B0502020202020204" pitchFamily="34" charset="0"/>
              </a:rPr>
              <a:t>numbers to 5.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2673325"/>
            <a:ext cx="10515600" cy="2235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Century Gothic" panose="020B0502020202020204" pitchFamily="34" charset="0"/>
              </a:rPr>
              <a:t>Activity:</a:t>
            </a:r>
          </a:p>
          <a:p>
            <a:pPr>
              <a:buFontTx/>
              <a:buChar char="-"/>
            </a:pPr>
            <a:r>
              <a:rPr lang="en-GB" sz="1600" b="1" dirty="0" smtClean="0">
                <a:latin typeface="Century Gothic" panose="020B0502020202020204" pitchFamily="34" charset="0"/>
              </a:rPr>
              <a:t>Please </a:t>
            </a:r>
            <a:r>
              <a:rPr lang="en-GB" sz="1600" b="1" dirty="0" smtClean="0">
                <a:latin typeface="Century Gothic" panose="020B0502020202020204" pitchFamily="34" charset="0"/>
              </a:rPr>
              <a:t>open up the website link below for White Rose Maths.</a:t>
            </a:r>
          </a:p>
          <a:p>
            <a:pPr>
              <a:buFontTx/>
              <a:buChar char="-"/>
            </a:pPr>
            <a:r>
              <a:rPr lang="en-GB" sz="1600" b="1" dirty="0">
                <a:latin typeface="Century Gothic" panose="020B0502020202020204" pitchFamily="34" charset="0"/>
                <a:hlinkClick r:id="rId2"/>
              </a:rPr>
              <a:t>https://whiterosemaths.com/homelearning/early-years/alive-in-5-week-2</a:t>
            </a:r>
            <a:r>
              <a:rPr lang="en-GB" sz="1600" b="1" dirty="0" smtClean="0">
                <a:latin typeface="Century Gothic" panose="020B0502020202020204" pitchFamily="34" charset="0"/>
                <a:hlinkClick r:id="rId2"/>
              </a:rPr>
              <a:t>/</a:t>
            </a:r>
            <a:r>
              <a:rPr lang="en-GB" sz="1600" b="1" dirty="0" smtClean="0">
                <a:latin typeface="Century Gothic" panose="020B0502020202020204" pitchFamily="34" charset="0"/>
              </a:rPr>
              <a:t> </a:t>
            </a:r>
            <a:endParaRPr lang="en-GB" sz="1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b="1" dirty="0" smtClean="0">
                <a:latin typeface="Century Gothic" panose="020B0502020202020204" pitchFamily="34" charset="0"/>
              </a:rPr>
              <a:t>- </a:t>
            </a:r>
            <a:r>
              <a:rPr lang="en-GB" sz="1600" b="1" dirty="0" smtClean="0">
                <a:latin typeface="Century Gothic" panose="020B0502020202020204" pitchFamily="34" charset="0"/>
              </a:rPr>
              <a:t>Watch the ‘Session 4’ video and open the PDF for the activity to follow.</a:t>
            </a:r>
            <a:endParaRPr lang="en-GB" sz="1600" b="1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en-GB" sz="1600" b="1" dirty="0" smtClean="0"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05891" y="5167745"/>
            <a:ext cx="748145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556172" y="4502727"/>
            <a:ext cx="547255" cy="2909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12382" y="40178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activity…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7982" y="466916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video…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237" y="4401014"/>
            <a:ext cx="4972617" cy="21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Session </a:t>
            </a:r>
            <a:r>
              <a:rPr lang="en-GB" b="1" u="sng" dirty="0" smtClean="0">
                <a:latin typeface="Century Gothic" panose="020B0502020202020204" pitchFamily="34" charset="0"/>
              </a:rPr>
              <a:t>4</a:t>
            </a:r>
            <a:r>
              <a:rPr lang="en-GB" b="1" u="sng" dirty="0">
                <a:latin typeface="Century Gothic" panose="020B0502020202020204" pitchFamily="34" charset="0"/>
              </a:rPr>
              <a:t/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>
                <a:latin typeface="Century Gothic" panose="020B0502020202020204" pitchFamily="34" charset="0"/>
              </a:rPr>
              <a:t>To </a:t>
            </a:r>
            <a:r>
              <a:rPr lang="en-GB" dirty="0" smtClean="0">
                <a:latin typeface="Century Gothic" panose="020B0502020202020204" pitchFamily="34" charset="0"/>
              </a:rPr>
              <a:t>explore and compare the composition of </a:t>
            </a:r>
            <a:r>
              <a:rPr lang="en-GB" dirty="0" smtClean="0">
                <a:latin typeface="Century Gothic" panose="020B0502020202020204" pitchFamily="34" charset="0"/>
              </a:rPr>
              <a:t>numbers to 5.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31" y="2493818"/>
            <a:ext cx="5352355" cy="36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Subject: </a:t>
            </a:r>
            <a:r>
              <a:rPr lang="en-GB" b="1" dirty="0" smtClean="0">
                <a:latin typeface="Century Gothic" panose="020B0502020202020204" pitchFamily="34" charset="0"/>
              </a:rPr>
              <a:t>Maths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Year Group: Reception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Week Commencing: </a:t>
            </a:r>
            <a:r>
              <a:rPr lang="en-GB" sz="4400" b="1" dirty="0" smtClean="0">
                <a:latin typeface="Century Gothic" panose="020B0502020202020204" pitchFamily="34" charset="0"/>
              </a:rPr>
              <a:t>Monday 11</a:t>
            </a:r>
            <a:r>
              <a:rPr lang="en-GB" sz="44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4400" b="1" dirty="0" smtClean="0">
                <a:latin typeface="Century Gothic" panose="020B0502020202020204" pitchFamily="34" charset="0"/>
              </a:rPr>
              <a:t> January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subject information, games and activities to support this planning, please also look on our class blog for anything phonics, reading and writing related</a:t>
            </a:r>
          </a:p>
        </p:txBody>
      </p:sp>
    </p:spTree>
    <p:extLst>
      <p:ext uri="{BB962C8B-B14F-4D97-AF65-F5344CB8AC3E}">
        <p14:creationId xmlns:p14="http://schemas.microsoft.com/office/powerpoint/2010/main" val="320776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Session </a:t>
            </a:r>
            <a:r>
              <a:rPr lang="en-GB" b="1" u="sng" dirty="0">
                <a:latin typeface="Century Gothic" panose="020B0502020202020204" pitchFamily="34" charset="0"/>
              </a:rPr>
              <a:t>5</a:t>
            </a:r>
            <a:r>
              <a:rPr lang="en-GB" b="1" u="sng" dirty="0">
                <a:latin typeface="Century Gothic" panose="020B0502020202020204" pitchFamily="34" charset="0"/>
              </a:rPr>
              <a:t/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>
                <a:latin typeface="Century Gothic" panose="020B0502020202020204" pitchFamily="34" charset="0"/>
              </a:rPr>
              <a:t>To </a:t>
            </a:r>
            <a:r>
              <a:rPr lang="en-GB" dirty="0" smtClean="0">
                <a:latin typeface="Century Gothic" panose="020B0502020202020204" pitchFamily="34" charset="0"/>
              </a:rPr>
              <a:t>explore and compare the composition of </a:t>
            </a:r>
            <a:r>
              <a:rPr lang="en-GB" dirty="0" smtClean="0">
                <a:latin typeface="Century Gothic" panose="020B0502020202020204" pitchFamily="34" charset="0"/>
              </a:rPr>
              <a:t>numbers to 5.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2673325"/>
            <a:ext cx="10515600" cy="2235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Century Gothic" panose="020B0502020202020204" pitchFamily="34" charset="0"/>
              </a:rPr>
              <a:t>Activity:</a:t>
            </a:r>
          </a:p>
          <a:p>
            <a:pPr>
              <a:buFontTx/>
              <a:buChar char="-"/>
            </a:pPr>
            <a:r>
              <a:rPr lang="en-GB" sz="1600" b="1" dirty="0" smtClean="0">
                <a:latin typeface="Century Gothic" panose="020B0502020202020204" pitchFamily="34" charset="0"/>
              </a:rPr>
              <a:t>Please </a:t>
            </a:r>
            <a:r>
              <a:rPr lang="en-GB" sz="1600" b="1" dirty="0" smtClean="0">
                <a:latin typeface="Century Gothic" panose="020B0502020202020204" pitchFamily="34" charset="0"/>
              </a:rPr>
              <a:t>open up the website link below for White Rose Maths.</a:t>
            </a:r>
          </a:p>
          <a:p>
            <a:pPr>
              <a:buFontTx/>
              <a:buChar char="-"/>
            </a:pPr>
            <a:r>
              <a:rPr lang="en-GB" sz="1600" b="1" dirty="0">
                <a:latin typeface="Century Gothic" panose="020B0502020202020204" pitchFamily="34" charset="0"/>
                <a:hlinkClick r:id="rId2"/>
              </a:rPr>
              <a:t>https://whiterosemaths.com/homelearning/early-years/alive-in-5-week-2</a:t>
            </a:r>
            <a:r>
              <a:rPr lang="en-GB" sz="1600" b="1" dirty="0" smtClean="0">
                <a:latin typeface="Century Gothic" panose="020B0502020202020204" pitchFamily="34" charset="0"/>
                <a:hlinkClick r:id="rId2"/>
              </a:rPr>
              <a:t>/</a:t>
            </a:r>
            <a:r>
              <a:rPr lang="en-GB" sz="1600" b="1" dirty="0" smtClean="0">
                <a:latin typeface="Century Gothic" panose="020B0502020202020204" pitchFamily="34" charset="0"/>
              </a:rPr>
              <a:t> </a:t>
            </a:r>
            <a:endParaRPr lang="en-GB" sz="1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b="1" dirty="0" smtClean="0">
                <a:latin typeface="Century Gothic" panose="020B0502020202020204" pitchFamily="34" charset="0"/>
              </a:rPr>
              <a:t>- </a:t>
            </a:r>
            <a:r>
              <a:rPr lang="en-GB" sz="1600" b="1" dirty="0" smtClean="0">
                <a:latin typeface="Century Gothic" panose="020B0502020202020204" pitchFamily="34" charset="0"/>
              </a:rPr>
              <a:t>Watch the ‘Session 5’ video and open the PDF for the activity to follow.</a:t>
            </a:r>
            <a:endParaRPr lang="en-GB" sz="1600" b="1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en-GB" sz="1600" b="1" dirty="0" smtClean="0"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05891" y="5167745"/>
            <a:ext cx="748145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556172" y="4502727"/>
            <a:ext cx="547255" cy="2909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12382" y="40178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activity…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7982" y="466916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video…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700" y="4098565"/>
            <a:ext cx="5505954" cy="24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9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Session </a:t>
            </a:r>
            <a:r>
              <a:rPr lang="en-GB" b="1" u="sng" dirty="0">
                <a:latin typeface="Century Gothic" panose="020B0502020202020204" pitchFamily="34" charset="0"/>
              </a:rPr>
              <a:t>5</a:t>
            </a:r>
            <a:r>
              <a:rPr lang="en-GB" b="1" u="sng" dirty="0">
                <a:latin typeface="Century Gothic" panose="020B0502020202020204" pitchFamily="34" charset="0"/>
              </a:rPr>
              <a:t/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>
                <a:latin typeface="Century Gothic" panose="020B0502020202020204" pitchFamily="34" charset="0"/>
              </a:rPr>
              <a:t>To </a:t>
            </a:r>
            <a:r>
              <a:rPr lang="en-GB" dirty="0" smtClean="0">
                <a:latin typeface="Century Gothic" panose="020B0502020202020204" pitchFamily="34" charset="0"/>
              </a:rPr>
              <a:t>explore and compare the composition of </a:t>
            </a:r>
            <a:r>
              <a:rPr lang="en-GB" dirty="0" smtClean="0">
                <a:latin typeface="Century Gothic" panose="020B0502020202020204" pitchFamily="34" charset="0"/>
              </a:rPr>
              <a:t>numbers to 5.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52" y="2521527"/>
            <a:ext cx="608589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1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Session 1</a:t>
            </a:r>
            <a:r>
              <a:rPr lang="en-GB" b="1" u="sng" dirty="0">
                <a:latin typeface="Century Gothic" panose="020B0502020202020204" pitchFamily="34" charset="0"/>
              </a:rPr>
              <a:t/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>
                <a:latin typeface="Century Gothic" panose="020B0502020202020204" pitchFamily="34" charset="0"/>
              </a:rPr>
              <a:t>To </a:t>
            </a:r>
            <a:r>
              <a:rPr lang="en-GB" dirty="0" smtClean="0">
                <a:latin typeface="Century Gothic" panose="020B0502020202020204" pitchFamily="34" charset="0"/>
              </a:rPr>
              <a:t>explore and compare the composition of </a:t>
            </a:r>
            <a:r>
              <a:rPr lang="en-GB" dirty="0" smtClean="0">
                <a:latin typeface="Century Gothic" panose="020B0502020202020204" pitchFamily="34" charset="0"/>
              </a:rPr>
              <a:t>numbers to 5.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2673325"/>
            <a:ext cx="10515600" cy="2235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Century Gothic" panose="020B0502020202020204" pitchFamily="34" charset="0"/>
              </a:rPr>
              <a:t>Activity:</a:t>
            </a:r>
          </a:p>
          <a:p>
            <a:pPr>
              <a:buFontTx/>
              <a:buChar char="-"/>
            </a:pPr>
            <a:r>
              <a:rPr lang="en-GB" sz="1600" b="1" dirty="0" smtClean="0">
                <a:latin typeface="Century Gothic" panose="020B0502020202020204" pitchFamily="34" charset="0"/>
              </a:rPr>
              <a:t>Please </a:t>
            </a:r>
            <a:r>
              <a:rPr lang="en-GB" sz="1600" b="1" dirty="0" smtClean="0">
                <a:latin typeface="Century Gothic" panose="020B0502020202020204" pitchFamily="34" charset="0"/>
              </a:rPr>
              <a:t>open up the website link below for White Rose Maths.</a:t>
            </a:r>
          </a:p>
          <a:p>
            <a:pPr>
              <a:buFontTx/>
              <a:buChar char="-"/>
            </a:pPr>
            <a:r>
              <a:rPr lang="en-GB" sz="1600" b="1" dirty="0">
                <a:latin typeface="Century Gothic" panose="020B0502020202020204" pitchFamily="34" charset="0"/>
                <a:hlinkClick r:id="rId2"/>
              </a:rPr>
              <a:t>https://whiterosemaths.com/homelearning/early-years/alive-in-5-week-2</a:t>
            </a:r>
            <a:r>
              <a:rPr lang="en-GB" sz="1600" b="1" dirty="0" smtClean="0">
                <a:latin typeface="Century Gothic" panose="020B0502020202020204" pitchFamily="34" charset="0"/>
                <a:hlinkClick r:id="rId2"/>
              </a:rPr>
              <a:t>/</a:t>
            </a:r>
            <a:r>
              <a:rPr lang="en-GB" sz="1600" b="1" dirty="0" smtClean="0">
                <a:latin typeface="Century Gothic" panose="020B0502020202020204" pitchFamily="34" charset="0"/>
              </a:rPr>
              <a:t> </a:t>
            </a:r>
            <a:endParaRPr lang="en-GB" sz="1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b="1" dirty="0" smtClean="0">
                <a:latin typeface="Century Gothic" panose="020B0502020202020204" pitchFamily="34" charset="0"/>
              </a:rPr>
              <a:t>- </a:t>
            </a:r>
            <a:r>
              <a:rPr lang="en-GB" sz="1600" b="1" dirty="0" smtClean="0">
                <a:latin typeface="Century Gothic" panose="020B0502020202020204" pitchFamily="34" charset="0"/>
              </a:rPr>
              <a:t>Watch the ‘Session 1’ video and open the PDF for the activity to follow.</a:t>
            </a:r>
            <a:endParaRPr lang="en-GB" sz="1600" b="1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en-GB" sz="16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843" y="4135181"/>
            <a:ext cx="6110430" cy="272281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105891" y="5167745"/>
            <a:ext cx="748145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556172" y="4502727"/>
            <a:ext cx="547255" cy="2909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12382" y="40178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activity…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7982" y="466916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video…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16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Session 1</a:t>
            </a:r>
            <a:r>
              <a:rPr lang="en-GB" b="1" u="sng" dirty="0">
                <a:latin typeface="Century Gothic" panose="020B0502020202020204" pitchFamily="34" charset="0"/>
              </a:rPr>
              <a:t/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>
                <a:latin typeface="Century Gothic" panose="020B0502020202020204" pitchFamily="34" charset="0"/>
              </a:rPr>
              <a:t>To </a:t>
            </a:r>
            <a:r>
              <a:rPr lang="en-GB" dirty="0" smtClean="0">
                <a:latin typeface="Century Gothic" panose="020B0502020202020204" pitchFamily="34" charset="0"/>
              </a:rPr>
              <a:t>explore and compare the composition of </a:t>
            </a:r>
            <a:r>
              <a:rPr lang="en-GB" dirty="0" smtClean="0">
                <a:latin typeface="Century Gothic" panose="020B0502020202020204" pitchFamily="34" charset="0"/>
              </a:rPr>
              <a:t>numbers to 5.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964" y="2737862"/>
            <a:ext cx="5100071" cy="35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6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Subject: </a:t>
            </a:r>
            <a:r>
              <a:rPr lang="en-GB" b="1" dirty="0" smtClean="0">
                <a:latin typeface="Century Gothic" panose="020B0502020202020204" pitchFamily="34" charset="0"/>
              </a:rPr>
              <a:t>Maths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Year Group: Reception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Week Commencing: </a:t>
            </a:r>
            <a:r>
              <a:rPr lang="en-GB" sz="4400" b="1" dirty="0" smtClean="0">
                <a:latin typeface="Century Gothic" panose="020B0502020202020204" pitchFamily="34" charset="0"/>
              </a:rPr>
              <a:t>Monday 11</a:t>
            </a:r>
            <a:r>
              <a:rPr lang="en-GB" sz="44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4400" b="1" dirty="0" smtClean="0">
                <a:latin typeface="Century Gothic" panose="020B0502020202020204" pitchFamily="34" charset="0"/>
              </a:rPr>
              <a:t> January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subject information, games and activities to support this planning, please also look on our class blog for anything phonics, reading and writing related</a:t>
            </a:r>
          </a:p>
        </p:txBody>
      </p:sp>
    </p:spTree>
    <p:extLst>
      <p:ext uri="{BB962C8B-B14F-4D97-AF65-F5344CB8AC3E}">
        <p14:creationId xmlns:p14="http://schemas.microsoft.com/office/powerpoint/2010/main" val="343382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Session </a:t>
            </a:r>
            <a:r>
              <a:rPr lang="en-GB" b="1" u="sng" dirty="0" smtClean="0">
                <a:latin typeface="Century Gothic" panose="020B0502020202020204" pitchFamily="34" charset="0"/>
              </a:rPr>
              <a:t>2</a:t>
            </a:r>
            <a:r>
              <a:rPr lang="en-GB" b="1" u="sng" dirty="0">
                <a:latin typeface="Century Gothic" panose="020B0502020202020204" pitchFamily="34" charset="0"/>
              </a:rPr>
              <a:t/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>
                <a:latin typeface="Century Gothic" panose="020B0502020202020204" pitchFamily="34" charset="0"/>
              </a:rPr>
              <a:t>To </a:t>
            </a:r>
            <a:r>
              <a:rPr lang="en-GB" dirty="0" smtClean="0">
                <a:latin typeface="Century Gothic" panose="020B0502020202020204" pitchFamily="34" charset="0"/>
              </a:rPr>
              <a:t>explore and compare the composition of </a:t>
            </a:r>
            <a:r>
              <a:rPr lang="en-GB" dirty="0" smtClean="0">
                <a:latin typeface="Century Gothic" panose="020B0502020202020204" pitchFamily="34" charset="0"/>
              </a:rPr>
              <a:t>numbers to 5.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2673325"/>
            <a:ext cx="10515600" cy="2235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Century Gothic" panose="020B0502020202020204" pitchFamily="34" charset="0"/>
              </a:rPr>
              <a:t>Activity:</a:t>
            </a:r>
          </a:p>
          <a:p>
            <a:pPr>
              <a:buFontTx/>
              <a:buChar char="-"/>
            </a:pPr>
            <a:r>
              <a:rPr lang="en-GB" sz="1600" b="1" dirty="0" smtClean="0">
                <a:latin typeface="Century Gothic" panose="020B0502020202020204" pitchFamily="34" charset="0"/>
              </a:rPr>
              <a:t>Please </a:t>
            </a:r>
            <a:r>
              <a:rPr lang="en-GB" sz="1600" b="1" dirty="0" smtClean="0">
                <a:latin typeface="Century Gothic" panose="020B0502020202020204" pitchFamily="34" charset="0"/>
              </a:rPr>
              <a:t>open up the website link below for White Rose Maths.</a:t>
            </a:r>
          </a:p>
          <a:p>
            <a:pPr>
              <a:buFontTx/>
              <a:buChar char="-"/>
            </a:pPr>
            <a:r>
              <a:rPr lang="en-GB" sz="1600" b="1" dirty="0">
                <a:latin typeface="Century Gothic" panose="020B0502020202020204" pitchFamily="34" charset="0"/>
                <a:hlinkClick r:id="rId2"/>
              </a:rPr>
              <a:t>https://whiterosemaths.com/homelearning/early-years/alive-in-5-week-2</a:t>
            </a:r>
            <a:r>
              <a:rPr lang="en-GB" sz="1600" b="1" dirty="0" smtClean="0">
                <a:latin typeface="Century Gothic" panose="020B0502020202020204" pitchFamily="34" charset="0"/>
                <a:hlinkClick r:id="rId2"/>
              </a:rPr>
              <a:t>/</a:t>
            </a:r>
            <a:r>
              <a:rPr lang="en-GB" sz="1600" b="1" dirty="0" smtClean="0">
                <a:latin typeface="Century Gothic" panose="020B0502020202020204" pitchFamily="34" charset="0"/>
              </a:rPr>
              <a:t> </a:t>
            </a:r>
            <a:endParaRPr lang="en-GB" sz="1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b="1" dirty="0" smtClean="0">
                <a:latin typeface="Century Gothic" panose="020B0502020202020204" pitchFamily="34" charset="0"/>
              </a:rPr>
              <a:t>- </a:t>
            </a:r>
            <a:r>
              <a:rPr lang="en-GB" sz="1600" b="1" dirty="0" smtClean="0">
                <a:latin typeface="Century Gothic" panose="020B0502020202020204" pitchFamily="34" charset="0"/>
              </a:rPr>
              <a:t>Watch the ‘Session 2’ video and open the PDF for the activity to follow.</a:t>
            </a:r>
            <a:endParaRPr lang="en-GB" sz="1600" b="1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en-GB" sz="1600" b="1" dirty="0" smtClean="0"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05891" y="5167745"/>
            <a:ext cx="748145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556172" y="4502727"/>
            <a:ext cx="547255" cy="2909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12382" y="40178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activity…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7982" y="466916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video…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91" y="4387160"/>
            <a:ext cx="6344217" cy="23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6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Session </a:t>
            </a:r>
            <a:r>
              <a:rPr lang="en-GB" b="1" u="sng" dirty="0" smtClean="0">
                <a:latin typeface="Century Gothic" panose="020B0502020202020204" pitchFamily="34" charset="0"/>
              </a:rPr>
              <a:t>2</a:t>
            </a:r>
            <a:r>
              <a:rPr lang="en-GB" b="1" u="sng" dirty="0">
                <a:latin typeface="Century Gothic" panose="020B0502020202020204" pitchFamily="34" charset="0"/>
              </a:rPr>
              <a:t/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>
                <a:latin typeface="Century Gothic" panose="020B0502020202020204" pitchFamily="34" charset="0"/>
              </a:rPr>
              <a:t>To </a:t>
            </a:r>
            <a:r>
              <a:rPr lang="en-GB" dirty="0" smtClean="0">
                <a:latin typeface="Century Gothic" panose="020B0502020202020204" pitchFamily="34" charset="0"/>
              </a:rPr>
              <a:t>explore and compare the composition of </a:t>
            </a:r>
            <a:r>
              <a:rPr lang="en-GB" dirty="0" smtClean="0">
                <a:latin typeface="Century Gothic" panose="020B0502020202020204" pitchFamily="34" charset="0"/>
              </a:rPr>
              <a:t>numbers to 5.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323" y="2461897"/>
            <a:ext cx="6067040" cy="41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5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Subject: </a:t>
            </a:r>
            <a:r>
              <a:rPr lang="en-GB" b="1" dirty="0" smtClean="0">
                <a:latin typeface="Century Gothic" panose="020B0502020202020204" pitchFamily="34" charset="0"/>
              </a:rPr>
              <a:t>Maths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Year Group: Reception</a:t>
            </a:r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Week Commencing: </a:t>
            </a:r>
            <a:r>
              <a:rPr lang="en-GB" sz="4400" b="1" dirty="0" smtClean="0">
                <a:latin typeface="Century Gothic" panose="020B0502020202020204" pitchFamily="34" charset="0"/>
              </a:rPr>
              <a:t>Monday 11</a:t>
            </a:r>
            <a:r>
              <a:rPr lang="en-GB" sz="44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4400" b="1" dirty="0" smtClean="0">
                <a:latin typeface="Century Gothic" panose="020B0502020202020204" pitchFamily="34" charset="0"/>
              </a:rPr>
              <a:t> January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subject information, games and activities to support this planning, please also look on our class blog for anything phonics, reading and writing related</a:t>
            </a:r>
          </a:p>
        </p:txBody>
      </p:sp>
    </p:spTree>
    <p:extLst>
      <p:ext uri="{BB962C8B-B14F-4D97-AF65-F5344CB8AC3E}">
        <p14:creationId xmlns:p14="http://schemas.microsoft.com/office/powerpoint/2010/main" val="119719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Session </a:t>
            </a:r>
            <a:r>
              <a:rPr lang="en-GB" b="1" u="sng" dirty="0">
                <a:latin typeface="Century Gothic" panose="020B0502020202020204" pitchFamily="34" charset="0"/>
              </a:rPr>
              <a:t>3</a:t>
            </a:r>
            <a:r>
              <a:rPr lang="en-GB" b="1" u="sng" dirty="0">
                <a:latin typeface="Century Gothic" panose="020B0502020202020204" pitchFamily="34" charset="0"/>
              </a:rPr>
              <a:t/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>
                <a:latin typeface="Century Gothic" panose="020B0502020202020204" pitchFamily="34" charset="0"/>
              </a:rPr>
              <a:t>To </a:t>
            </a:r>
            <a:r>
              <a:rPr lang="en-GB" dirty="0" smtClean="0">
                <a:latin typeface="Century Gothic" panose="020B0502020202020204" pitchFamily="34" charset="0"/>
              </a:rPr>
              <a:t>explore and compare the composition of </a:t>
            </a:r>
            <a:r>
              <a:rPr lang="en-GB" dirty="0" smtClean="0">
                <a:latin typeface="Century Gothic" panose="020B0502020202020204" pitchFamily="34" charset="0"/>
              </a:rPr>
              <a:t>numbers to 5.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2673325"/>
            <a:ext cx="10515600" cy="2235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Century Gothic" panose="020B0502020202020204" pitchFamily="34" charset="0"/>
              </a:rPr>
              <a:t>Activity:</a:t>
            </a:r>
          </a:p>
          <a:p>
            <a:pPr>
              <a:buFontTx/>
              <a:buChar char="-"/>
            </a:pPr>
            <a:r>
              <a:rPr lang="en-GB" sz="1600" b="1" dirty="0" smtClean="0">
                <a:latin typeface="Century Gothic" panose="020B0502020202020204" pitchFamily="34" charset="0"/>
              </a:rPr>
              <a:t>Please </a:t>
            </a:r>
            <a:r>
              <a:rPr lang="en-GB" sz="1600" b="1" dirty="0" smtClean="0">
                <a:latin typeface="Century Gothic" panose="020B0502020202020204" pitchFamily="34" charset="0"/>
              </a:rPr>
              <a:t>open up the website link below for White Rose Maths.</a:t>
            </a:r>
          </a:p>
          <a:p>
            <a:pPr>
              <a:buFontTx/>
              <a:buChar char="-"/>
            </a:pPr>
            <a:r>
              <a:rPr lang="en-GB" sz="1600" b="1" dirty="0">
                <a:latin typeface="Century Gothic" panose="020B0502020202020204" pitchFamily="34" charset="0"/>
                <a:hlinkClick r:id="rId2"/>
              </a:rPr>
              <a:t>https://whiterosemaths.com/homelearning/early-years/alive-in-5-week-2</a:t>
            </a:r>
            <a:r>
              <a:rPr lang="en-GB" sz="1600" b="1" dirty="0" smtClean="0">
                <a:latin typeface="Century Gothic" panose="020B0502020202020204" pitchFamily="34" charset="0"/>
                <a:hlinkClick r:id="rId2"/>
              </a:rPr>
              <a:t>/</a:t>
            </a:r>
            <a:r>
              <a:rPr lang="en-GB" sz="1600" b="1" dirty="0" smtClean="0">
                <a:latin typeface="Century Gothic" panose="020B0502020202020204" pitchFamily="34" charset="0"/>
              </a:rPr>
              <a:t> </a:t>
            </a:r>
            <a:endParaRPr lang="en-GB" sz="1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b="1" dirty="0" smtClean="0">
                <a:latin typeface="Century Gothic" panose="020B0502020202020204" pitchFamily="34" charset="0"/>
              </a:rPr>
              <a:t>- </a:t>
            </a:r>
            <a:r>
              <a:rPr lang="en-GB" sz="1600" b="1" dirty="0" smtClean="0">
                <a:latin typeface="Century Gothic" panose="020B0502020202020204" pitchFamily="34" charset="0"/>
              </a:rPr>
              <a:t>Watch the ‘Session 3’ video and open the PDF for the activity to follow.</a:t>
            </a:r>
            <a:endParaRPr lang="en-GB" sz="1600" b="1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en-GB" sz="1600" b="1" dirty="0" smtClean="0"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05891" y="5167745"/>
            <a:ext cx="748145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556172" y="4502727"/>
            <a:ext cx="547255" cy="2909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12382" y="40178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activity…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7982" y="466916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video…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754" y="4010525"/>
            <a:ext cx="6060628" cy="25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8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Session </a:t>
            </a:r>
            <a:r>
              <a:rPr lang="en-GB" b="1" u="sng" dirty="0">
                <a:latin typeface="Century Gothic" panose="020B0502020202020204" pitchFamily="34" charset="0"/>
              </a:rPr>
              <a:t>3</a:t>
            </a:r>
            <a:r>
              <a:rPr lang="en-GB" b="1" u="sng" dirty="0">
                <a:latin typeface="Century Gothic" panose="020B0502020202020204" pitchFamily="34" charset="0"/>
              </a:rPr>
              <a:t/>
            </a:r>
            <a:br>
              <a:rPr lang="en-GB" b="1" u="sng" dirty="0">
                <a:latin typeface="Century Gothic" panose="020B0502020202020204" pitchFamily="34" charset="0"/>
              </a:rPr>
            </a:br>
            <a:r>
              <a:rPr lang="en-GB" b="1" u="sng" dirty="0">
                <a:latin typeface="Century Gothic" panose="020B0502020202020204" pitchFamily="34" charset="0"/>
              </a:rPr>
              <a:t>Lesson Objective: </a:t>
            </a:r>
            <a:r>
              <a:rPr lang="en-GB" dirty="0">
                <a:latin typeface="Century Gothic" panose="020B0502020202020204" pitchFamily="34" charset="0"/>
              </a:rPr>
              <a:t>To </a:t>
            </a:r>
            <a:r>
              <a:rPr lang="en-GB" dirty="0" smtClean="0">
                <a:latin typeface="Century Gothic" panose="020B0502020202020204" pitchFamily="34" charset="0"/>
              </a:rPr>
              <a:t>explore and compare the composition of </a:t>
            </a:r>
            <a:r>
              <a:rPr lang="en-GB" dirty="0" smtClean="0">
                <a:latin typeface="Century Gothic" panose="020B0502020202020204" pitchFamily="34" charset="0"/>
              </a:rPr>
              <a:t>numbers to 5.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457" y="2689233"/>
            <a:ext cx="5119085" cy="34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89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390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Subject: Maths Year Group: Reception Week Commencing: Monday 11th January</vt:lpstr>
      <vt:lpstr>Session 1 Lesson Objective: To explore and compare the composition of numbers to 5.</vt:lpstr>
      <vt:lpstr>Session 1 Lesson Objective: To explore and compare the composition of numbers to 5.</vt:lpstr>
      <vt:lpstr>Subject: Maths Year Group: Reception Week Commencing: Monday 11th January</vt:lpstr>
      <vt:lpstr>Session 2 Lesson Objective: To explore and compare the composition of numbers to 5.</vt:lpstr>
      <vt:lpstr>Session 2 Lesson Objective: To explore and compare the composition of numbers to 5.</vt:lpstr>
      <vt:lpstr>Subject: Maths Year Group: Reception Week Commencing: Monday 11th January</vt:lpstr>
      <vt:lpstr>Session 3 Lesson Objective: To explore and compare the composition of numbers to 5.</vt:lpstr>
      <vt:lpstr>Session 3 Lesson Objective: To explore and compare the composition of numbers to 5.</vt:lpstr>
      <vt:lpstr>Subject: Maths Year Group: Reception Week Commencing: Monday 11th January</vt:lpstr>
      <vt:lpstr>Session 4 Lesson Objective: To explore and compare the composition of numbers to 5.</vt:lpstr>
      <vt:lpstr>Session 4 Lesson Objective: To explore and compare the composition of numbers to 5.</vt:lpstr>
      <vt:lpstr>Subject: Maths Year Group: Reception Week Commencing: Monday 11th January</vt:lpstr>
      <vt:lpstr>Session 5 Lesson Objective: To explore and compare the composition of numbers to 5.</vt:lpstr>
      <vt:lpstr>Session 5 Lesson Objective: To explore and compare the composition of numbers to 5.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x miskowicz</dc:creator>
  <cp:lastModifiedBy>Abi Miskowicz (Wadebridge Primary)</cp:lastModifiedBy>
  <cp:revision>17</cp:revision>
  <dcterms:created xsi:type="dcterms:W3CDTF">2020-04-13T09:29:15Z</dcterms:created>
  <dcterms:modified xsi:type="dcterms:W3CDTF">2021-01-05T10:07:20Z</dcterms:modified>
</cp:coreProperties>
</file>