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5" r:id="rId5"/>
    <p:sldId id="283" r:id="rId6"/>
    <p:sldId id="269" r:id="rId7"/>
    <p:sldId id="256" r:id="rId8"/>
    <p:sldId id="258" r:id="rId9"/>
    <p:sldId id="259" r:id="rId10"/>
    <p:sldId id="260" r:id="rId11"/>
    <p:sldId id="287" r:id="rId12"/>
    <p:sldId id="262" r:id="rId13"/>
    <p:sldId id="288" r:id="rId14"/>
    <p:sldId id="264" r:id="rId15"/>
    <p:sldId id="265" r:id="rId16"/>
    <p:sldId id="267" r:id="rId17"/>
    <p:sldId id="266" r:id="rId18"/>
    <p:sldId id="270" r:id="rId19"/>
    <p:sldId id="271" r:id="rId20"/>
    <p:sldId id="291" r:id="rId21"/>
    <p:sldId id="272" r:id="rId22"/>
    <p:sldId id="294" r:id="rId23"/>
    <p:sldId id="273" r:id="rId24"/>
    <p:sldId id="274" r:id="rId25"/>
    <p:sldId id="292" r:id="rId26"/>
    <p:sldId id="293" r:id="rId27"/>
    <p:sldId id="295" r:id="rId28"/>
    <p:sldId id="296" r:id="rId29"/>
    <p:sldId id="2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2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8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7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70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70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F326-6EF4-437C-8DC5-8EEF1936D78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8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Subject: Phonics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Year Group: Reception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Week Commencing:18/1/21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subject information, games and activities to support this planning, please also look on the ‘Help your child with English’ document saved on the class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6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275479"/>
            <a:ext cx="8117542" cy="8988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Let’s practice using the digraph </a:t>
            </a:r>
            <a:r>
              <a:rPr lang="en-GB" dirty="0" err="1" smtClean="0"/>
              <a:t>ch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3730" y="1568824"/>
            <a:ext cx="1094590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blend the words……</a:t>
            </a:r>
          </a:p>
          <a:p>
            <a:endParaRPr lang="en-GB" dirty="0"/>
          </a:p>
          <a:p>
            <a:r>
              <a:rPr lang="en-GB" sz="4000" dirty="0" smtClean="0">
                <a:latin typeface="CCW Precursive 6" panose="03050602040000000000" pitchFamily="66" charset="0"/>
              </a:rPr>
              <a:t>chip     chat     chick    chin    </a:t>
            </a:r>
          </a:p>
          <a:p>
            <a:endParaRPr lang="en-GB" sz="54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554070" y="279445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948515" y="2796988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438466" y="2758635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0392333" y="2744639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0748682" y="2715037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7655858" y="2823968"/>
            <a:ext cx="618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546411" y="2887989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842248" y="2876402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833718" y="2898180"/>
            <a:ext cx="519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65177" y="2836738"/>
            <a:ext cx="519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59388" y="2794451"/>
            <a:ext cx="519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699812" y="2784346"/>
            <a:ext cx="519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1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877" y="4538151"/>
            <a:ext cx="1519481" cy="15551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331" y="3131560"/>
            <a:ext cx="1519481" cy="1555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542" y="4740018"/>
            <a:ext cx="1519481" cy="1555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30" y="4184208"/>
            <a:ext cx="1519481" cy="15551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41" y="2781908"/>
            <a:ext cx="1519481" cy="1555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307" y="1350376"/>
            <a:ext cx="1519481" cy="1555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567" y="1279642"/>
            <a:ext cx="1519481" cy="1555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70" y="1279642"/>
            <a:ext cx="1519481" cy="1555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3" y="1706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CCW Precursive 6" panose="03050602040000000000" pitchFamily="66" charset="0"/>
              </a:rPr>
              <a:t>Is it a real or nonsense word?</a:t>
            </a:r>
            <a:br>
              <a:rPr lang="en-GB" sz="3200" dirty="0" smtClean="0">
                <a:latin typeface="CCW Precursive 6" panose="03050602040000000000" pitchFamily="66" charset="0"/>
              </a:rPr>
            </a:br>
            <a:r>
              <a:rPr lang="en-GB" sz="1400" dirty="0" smtClean="0">
                <a:latin typeface="CCW Precursive 6" panose="03050602040000000000" pitchFamily="66" charset="0"/>
              </a:rPr>
              <a:t>Read the words and decide! </a:t>
            </a:r>
            <a:endParaRPr lang="en-GB" sz="1400" dirty="0">
              <a:latin typeface="CCW Precursive 6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036" y="1703293"/>
            <a:ext cx="178401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CW Precursive 6" panose="03050602040000000000" pitchFamily="66" charset="0"/>
              </a:rPr>
              <a:t>sach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8024" y="3282734"/>
            <a:ext cx="187362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chat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0918" y="1703293"/>
            <a:ext cx="183776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chap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188" y="4607859"/>
            <a:ext cx="19274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chum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0707" y="3629209"/>
            <a:ext cx="200809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chop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118" y="1740924"/>
            <a:ext cx="193637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chip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6448" y="5252991"/>
            <a:ext cx="17839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CW Precursive 6" panose="03050602040000000000" pitchFamily="66" charset="0"/>
              </a:rPr>
              <a:t>bach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5707" y="5087308"/>
            <a:ext cx="194982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chin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014" y="131879"/>
            <a:ext cx="2014538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771"/>
            <a:ext cx="12192000" cy="62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6" y="125505"/>
            <a:ext cx="887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Sentence reading time! </a:t>
            </a:r>
          </a:p>
          <a:p>
            <a:pPr algn="ctr"/>
            <a:r>
              <a:rPr lang="en-GB" dirty="0" smtClean="0"/>
              <a:t>Ask an adult to write these sentences down and then use the decoding toolkit to read them.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8" y="931624"/>
            <a:ext cx="4504370" cy="2781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3" y="864827"/>
            <a:ext cx="5495085" cy="2914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567" y="3712970"/>
            <a:ext cx="4494528" cy="2957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459" y="864827"/>
            <a:ext cx="1365612" cy="1937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800" y="931624"/>
            <a:ext cx="1365612" cy="1937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893" y="3872757"/>
            <a:ext cx="1365612" cy="19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Subject: Phonics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Year Group: Reception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Week Commencing: 18/1/21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subject information, games and activities to support this planning, please also look on the ‘Help your child with English’ document saved on the class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93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4811" y="158936"/>
            <a:ext cx="11676529" cy="132556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Date: 20/1/21</a:t>
            </a:r>
            <a:br>
              <a:rPr lang="en-GB" b="1" u="sng" dirty="0" smtClean="0">
                <a:latin typeface="Century Gothic" panose="020B0502020202020204" pitchFamily="34" charset="0"/>
              </a:rPr>
            </a:b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04" y="1211438"/>
            <a:ext cx="9717741" cy="54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4795"/>
            <a:ext cx="10502153" cy="9078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Let’s recap the tricky words we have learnt so far….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54" y="1210234"/>
            <a:ext cx="4951933" cy="5199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306" y="2796149"/>
            <a:ext cx="5047129" cy="170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6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695"/>
            <a:ext cx="12192000" cy="4395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616" y="1302918"/>
            <a:ext cx="1785771" cy="25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7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Subject: Phonics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Year Group: Reception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Week Commencing: 18/1/21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subject information, games and activities to support this planning, please also look on the ‘Help your child with English’ document saved on the class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9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4811" y="158936"/>
            <a:ext cx="11676529" cy="132556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Date: 21/1/21</a:t>
            </a:r>
            <a:br>
              <a:rPr lang="en-GB" b="1" u="sng" dirty="0" smtClean="0">
                <a:latin typeface="Century Gothic" panose="020B0502020202020204" pitchFamily="34" charset="0"/>
              </a:rPr>
            </a:b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834" y="884334"/>
            <a:ext cx="1168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CW Precursive 6" panose="03050602040000000000" pitchFamily="66" charset="0"/>
              </a:rPr>
              <a:t>Today we are recapping the digraph sh. </a:t>
            </a:r>
            <a:endParaRPr lang="en-GB" sz="3200" dirty="0">
              <a:latin typeface="CCW Precursive 6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7" y="2554939"/>
            <a:ext cx="4473240" cy="3065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60" y="2620232"/>
            <a:ext cx="4454970" cy="3081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9077" y="2025231"/>
            <a:ext cx="836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CW Precursive 6" panose="03050602040000000000" pitchFamily="66" charset="0"/>
              </a:rPr>
              <a:t>Let’s recap all of the sounds we have learnt so far……</a:t>
            </a:r>
            <a:endParaRPr lang="en-GB" b="1" dirty="0"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9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4811" y="158936"/>
            <a:ext cx="11676529" cy="132556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Date: 18/1/21</a:t>
            </a:r>
            <a:br>
              <a:rPr lang="en-GB" b="1" u="sng" dirty="0" smtClean="0">
                <a:latin typeface="Century Gothic" panose="020B0502020202020204" pitchFamily="34" charset="0"/>
              </a:rPr>
            </a:b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1" y="821717"/>
            <a:ext cx="11851340" cy="5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30654"/>
            <a:ext cx="11205883" cy="13255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CW Precursive 6" panose="03050602040000000000" pitchFamily="66" charset="0"/>
              </a:rPr>
              <a:t>Let’s recap all the tricky words we have learnt so far…..</a:t>
            </a:r>
            <a:endParaRPr lang="en-GB" sz="2800" dirty="0">
              <a:latin typeface="CCW Precursive 6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495" y="1556217"/>
            <a:ext cx="4951933" cy="5199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115" y="1460408"/>
            <a:ext cx="5047129" cy="1702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78" y="3258503"/>
            <a:ext cx="5260601" cy="17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87" y="1255901"/>
            <a:ext cx="3610728" cy="322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153" y="197223"/>
            <a:ext cx="619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CW Precursive 6" panose="03050602040000000000" pitchFamily="66" charset="0"/>
              </a:rPr>
              <a:t>Let’s recap this digraph….</a:t>
            </a:r>
            <a:endParaRPr lang="en-GB" sz="2800" dirty="0">
              <a:latin typeface="CCW Precursive 6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294" y="788893"/>
            <a:ext cx="634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Can you spot the digraph in this words? </a:t>
            </a:r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7915" y="1255901"/>
            <a:ext cx="62573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CW Precursive 6" panose="03050602040000000000" pitchFamily="66" charset="0"/>
              </a:rPr>
              <a:t>s</a:t>
            </a:r>
            <a:r>
              <a:rPr lang="en-GB" sz="4800" dirty="0" smtClean="0">
                <a:latin typeface="CCW Precursive 6" panose="03050602040000000000" pitchFamily="66" charset="0"/>
              </a:rPr>
              <a:t>hip</a:t>
            </a:r>
          </a:p>
          <a:p>
            <a:endParaRPr lang="en-GB" sz="4800" dirty="0">
              <a:latin typeface="CCW Precursive 6" panose="03050602040000000000" pitchFamily="66" charset="0"/>
            </a:endParaRPr>
          </a:p>
          <a:p>
            <a:r>
              <a:rPr lang="en-GB" sz="4800" dirty="0">
                <a:latin typeface="CCW Precursive 6" panose="03050602040000000000" pitchFamily="66" charset="0"/>
              </a:rPr>
              <a:t>s</a:t>
            </a:r>
            <a:r>
              <a:rPr lang="en-GB" sz="4800" dirty="0" smtClean="0">
                <a:latin typeface="CCW Precursive 6" panose="03050602040000000000" pitchFamily="66" charset="0"/>
              </a:rPr>
              <a:t>hop</a:t>
            </a:r>
          </a:p>
          <a:p>
            <a:endParaRPr lang="en-GB" sz="4800" dirty="0">
              <a:latin typeface="CCW Precursive 6" panose="03050602040000000000" pitchFamily="66" charset="0"/>
            </a:endParaRPr>
          </a:p>
          <a:p>
            <a:r>
              <a:rPr lang="en-GB" sz="4800" dirty="0">
                <a:latin typeface="CCW Precursive 6" panose="03050602040000000000" pitchFamily="66" charset="0"/>
              </a:rPr>
              <a:t>f</a:t>
            </a:r>
            <a:r>
              <a:rPr lang="en-GB" sz="4800" dirty="0" smtClean="0">
                <a:latin typeface="CCW Precursive 6" panose="03050602040000000000" pitchFamily="66" charset="0"/>
              </a:rPr>
              <a:t>ish</a:t>
            </a:r>
          </a:p>
          <a:p>
            <a:endParaRPr lang="en-GB" sz="4800" dirty="0">
              <a:latin typeface="CCW Precursive 6" panose="03050602040000000000" pitchFamily="66" charset="0"/>
            </a:endParaRPr>
          </a:p>
          <a:p>
            <a:r>
              <a:rPr lang="en-GB" sz="4800" dirty="0" smtClean="0">
                <a:latin typeface="CCW Precursive 6" panose="03050602040000000000" pitchFamily="66" charset="0"/>
              </a:rPr>
              <a:t>posh</a:t>
            </a:r>
            <a:endParaRPr lang="en-GB" sz="4800" dirty="0">
              <a:latin typeface="CCW Precursive 6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445" y="4833147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What sound does this make? </a:t>
            </a:r>
            <a:endParaRPr lang="en-GB" dirty="0"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5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68" y="112307"/>
            <a:ext cx="2080490" cy="6683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284" y="112307"/>
            <a:ext cx="1931364" cy="662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835" y="475129"/>
            <a:ext cx="22910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CW Precursive 6" panose="03050602040000000000" pitchFamily="66" charset="0"/>
              </a:rPr>
              <a:t>Can you </a:t>
            </a:r>
          </a:p>
          <a:p>
            <a:r>
              <a:rPr lang="en-GB" sz="2800" dirty="0" smtClean="0">
                <a:latin typeface="CCW Precursive 6" panose="03050602040000000000" pitchFamily="66" charset="0"/>
              </a:rPr>
              <a:t>decode </a:t>
            </a:r>
          </a:p>
          <a:p>
            <a:r>
              <a:rPr lang="en-GB" sz="2800" dirty="0" smtClean="0">
                <a:latin typeface="CCW Precursive 6" panose="03050602040000000000" pitchFamily="66" charset="0"/>
              </a:rPr>
              <a:t>these</a:t>
            </a:r>
          </a:p>
          <a:p>
            <a:r>
              <a:rPr lang="en-GB" sz="2800" dirty="0">
                <a:latin typeface="CCW Precursive 6" panose="03050602040000000000" pitchFamily="66" charset="0"/>
              </a:rPr>
              <a:t>w</a:t>
            </a:r>
            <a:r>
              <a:rPr lang="en-GB" sz="2800" dirty="0" smtClean="0">
                <a:latin typeface="CCW Precursive 6" panose="03050602040000000000" pitchFamily="66" charset="0"/>
              </a:rPr>
              <a:t>ords?</a:t>
            </a:r>
            <a:endParaRPr lang="en-GB" sz="2800" dirty="0"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6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23" y="1559858"/>
            <a:ext cx="11921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CW Precursive 6" panose="03050602040000000000" pitchFamily="66" charset="0"/>
              </a:rPr>
              <a:t>Access the ‘</a:t>
            </a:r>
            <a:r>
              <a:rPr lang="en-GB" sz="3600" dirty="0" err="1" smtClean="0">
                <a:latin typeface="CCW Precursive 6" panose="03050602040000000000" pitchFamily="66" charset="0"/>
              </a:rPr>
              <a:t>sh</a:t>
            </a:r>
            <a:r>
              <a:rPr lang="en-GB" sz="3600" dirty="0" smtClean="0">
                <a:latin typeface="CCW Precursive 6" panose="03050602040000000000" pitchFamily="66" charset="0"/>
              </a:rPr>
              <a:t> recap’ video on Tapestry</a:t>
            </a:r>
          </a:p>
          <a:p>
            <a:r>
              <a:rPr lang="en-GB" sz="3600" dirty="0" smtClean="0">
                <a:latin typeface="CCW Precursive 6" panose="03050602040000000000" pitchFamily="66" charset="0"/>
              </a:rPr>
              <a:t>for your writing activity!</a:t>
            </a:r>
          </a:p>
        </p:txBody>
      </p:sp>
    </p:spTree>
    <p:extLst>
      <p:ext uri="{BB962C8B-B14F-4D97-AF65-F5344CB8AC3E}">
        <p14:creationId xmlns:p14="http://schemas.microsoft.com/office/powerpoint/2010/main" val="28085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Subject: Phonics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Year Group: Reception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Week Commencing: 18/1/21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subject information, games and activities to support this planning, please also look on the ‘Help your child with English’ document saved on the class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20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4811" y="158936"/>
            <a:ext cx="11676529" cy="132556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Date: 22/1/21</a:t>
            </a:r>
            <a:br>
              <a:rPr lang="en-GB" b="1" u="sng" dirty="0" smtClean="0">
                <a:latin typeface="Century Gothic" panose="020B0502020202020204" pitchFamily="34" charset="0"/>
              </a:rPr>
            </a:b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834" y="884334"/>
            <a:ext cx="1168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CW Precursive 6" panose="03050602040000000000" pitchFamily="66" charset="0"/>
              </a:rPr>
              <a:t>Today we are recapping the digraph </a:t>
            </a:r>
            <a:r>
              <a:rPr lang="en-GB" sz="3200" dirty="0" err="1" smtClean="0">
                <a:latin typeface="CCW Precursive 6" panose="03050602040000000000" pitchFamily="66" charset="0"/>
              </a:rPr>
              <a:t>ch.</a:t>
            </a:r>
            <a:r>
              <a:rPr lang="en-GB" sz="3200" dirty="0" smtClean="0">
                <a:latin typeface="CCW Precursive 6" panose="03050602040000000000" pitchFamily="66" charset="0"/>
              </a:rPr>
              <a:t> </a:t>
            </a:r>
            <a:endParaRPr lang="en-GB" sz="3200" dirty="0">
              <a:latin typeface="CCW Precursive 6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7" y="2554939"/>
            <a:ext cx="4473240" cy="3065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60" y="2620232"/>
            <a:ext cx="4454970" cy="3081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9077" y="2025231"/>
            <a:ext cx="836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CW Precursive 6" panose="03050602040000000000" pitchFamily="66" charset="0"/>
              </a:rPr>
              <a:t>Let’s recap all of the sounds we have learnt so far……</a:t>
            </a:r>
            <a:endParaRPr lang="en-GB" b="1" dirty="0"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9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30654"/>
            <a:ext cx="11205883" cy="13255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CW Precursive 6" panose="03050602040000000000" pitchFamily="66" charset="0"/>
              </a:rPr>
              <a:t>Let’s recap all the tricky words we have learnt so far…..</a:t>
            </a:r>
            <a:endParaRPr lang="en-GB" sz="2800" dirty="0">
              <a:latin typeface="CCW Precursive 6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495" y="1556217"/>
            <a:ext cx="4951933" cy="5199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115" y="1460408"/>
            <a:ext cx="5047129" cy="1702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78" y="3258503"/>
            <a:ext cx="5260601" cy="17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43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53" y="197223"/>
            <a:ext cx="619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CW Precursive 6" panose="03050602040000000000" pitchFamily="66" charset="0"/>
              </a:rPr>
              <a:t>Let’s recap this digraph….</a:t>
            </a:r>
            <a:endParaRPr lang="en-GB" sz="2800" dirty="0">
              <a:latin typeface="CCW Precursive 6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294" y="788893"/>
            <a:ext cx="634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Can you spot the digraph in this words? </a:t>
            </a:r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7915" y="1255901"/>
            <a:ext cx="62573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CW Precursive 6" panose="03050602040000000000" pitchFamily="66" charset="0"/>
              </a:rPr>
              <a:t>c</a:t>
            </a:r>
            <a:r>
              <a:rPr lang="en-GB" sz="4800" dirty="0" smtClean="0">
                <a:latin typeface="CCW Precursive 6" panose="03050602040000000000" pitchFamily="66" charset="0"/>
              </a:rPr>
              <a:t>hip</a:t>
            </a:r>
          </a:p>
          <a:p>
            <a:endParaRPr lang="en-GB" sz="4800" dirty="0">
              <a:latin typeface="CCW Precursive 6" panose="03050602040000000000" pitchFamily="66" charset="0"/>
            </a:endParaRPr>
          </a:p>
          <a:p>
            <a:r>
              <a:rPr lang="en-GB" sz="4800" dirty="0">
                <a:latin typeface="CCW Precursive 6" panose="03050602040000000000" pitchFamily="66" charset="0"/>
              </a:rPr>
              <a:t>c</a:t>
            </a:r>
            <a:r>
              <a:rPr lang="en-GB" sz="4800" dirty="0" smtClean="0">
                <a:latin typeface="CCW Precursive 6" panose="03050602040000000000" pitchFamily="66" charset="0"/>
              </a:rPr>
              <a:t>hop</a:t>
            </a:r>
          </a:p>
          <a:p>
            <a:endParaRPr lang="en-GB" sz="4800" dirty="0">
              <a:latin typeface="CCW Precursive 6" panose="03050602040000000000" pitchFamily="66" charset="0"/>
            </a:endParaRPr>
          </a:p>
          <a:p>
            <a:r>
              <a:rPr lang="en-GB" sz="4800" dirty="0">
                <a:latin typeface="CCW Precursive 6" panose="03050602040000000000" pitchFamily="66" charset="0"/>
              </a:rPr>
              <a:t>c</a:t>
            </a:r>
            <a:r>
              <a:rPr lang="en-GB" sz="4800" dirty="0" smtClean="0">
                <a:latin typeface="CCW Precursive 6" panose="03050602040000000000" pitchFamily="66" charset="0"/>
              </a:rPr>
              <a:t>hest</a:t>
            </a:r>
          </a:p>
          <a:p>
            <a:endParaRPr lang="en-GB" sz="4800" dirty="0">
              <a:latin typeface="CCW Precursive 6" panose="03050602040000000000" pitchFamily="66" charset="0"/>
            </a:endParaRPr>
          </a:p>
          <a:p>
            <a:r>
              <a:rPr lang="en-GB" sz="4800" dirty="0" smtClean="0">
                <a:latin typeface="CCW Precursive 6" panose="03050602040000000000" pitchFamily="66" charset="0"/>
              </a:rPr>
              <a:t>much</a:t>
            </a:r>
            <a:endParaRPr lang="en-GB" sz="4800" dirty="0">
              <a:latin typeface="CCW Precursive 6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445" y="4833147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What sound does this make? </a:t>
            </a:r>
            <a:endParaRPr lang="en-GB" dirty="0">
              <a:latin typeface="CCW Precursive 6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08" y="973559"/>
            <a:ext cx="40671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51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835" y="475129"/>
            <a:ext cx="22910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CW Precursive 6" panose="03050602040000000000" pitchFamily="66" charset="0"/>
              </a:rPr>
              <a:t>Can you </a:t>
            </a:r>
          </a:p>
          <a:p>
            <a:r>
              <a:rPr lang="en-GB" sz="2800" dirty="0" smtClean="0">
                <a:latin typeface="CCW Precursive 6" panose="03050602040000000000" pitchFamily="66" charset="0"/>
              </a:rPr>
              <a:t>decode </a:t>
            </a:r>
          </a:p>
          <a:p>
            <a:r>
              <a:rPr lang="en-GB" sz="2800" dirty="0" smtClean="0">
                <a:latin typeface="CCW Precursive 6" panose="03050602040000000000" pitchFamily="66" charset="0"/>
              </a:rPr>
              <a:t>these</a:t>
            </a:r>
          </a:p>
          <a:p>
            <a:r>
              <a:rPr lang="en-GB" sz="2800" dirty="0">
                <a:latin typeface="CCW Precursive 6" panose="03050602040000000000" pitchFamily="66" charset="0"/>
              </a:rPr>
              <a:t>w</a:t>
            </a:r>
            <a:r>
              <a:rPr lang="en-GB" sz="2800" dirty="0" smtClean="0">
                <a:latin typeface="CCW Precursive 6" panose="03050602040000000000" pitchFamily="66" charset="0"/>
              </a:rPr>
              <a:t>ords?</a:t>
            </a:r>
            <a:endParaRPr lang="en-GB" sz="2800" dirty="0">
              <a:latin typeface="CCW Precursive 6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8904"/>
            <a:ext cx="2030506" cy="3896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56" y="136151"/>
            <a:ext cx="2113755" cy="5809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788" y="4095684"/>
            <a:ext cx="1997729" cy="19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4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23" y="1559858"/>
            <a:ext cx="11921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CW Precursive 6" panose="03050602040000000000" pitchFamily="66" charset="0"/>
              </a:rPr>
              <a:t>Access the ‘</a:t>
            </a:r>
            <a:r>
              <a:rPr lang="en-GB" sz="3600" dirty="0" err="1">
                <a:latin typeface="CCW Precursive 6" panose="03050602040000000000" pitchFamily="66" charset="0"/>
              </a:rPr>
              <a:t>c</a:t>
            </a:r>
            <a:r>
              <a:rPr lang="en-GB" sz="3600" dirty="0" err="1" smtClean="0">
                <a:latin typeface="CCW Precursive 6" panose="03050602040000000000" pitchFamily="66" charset="0"/>
              </a:rPr>
              <a:t>h</a:t>
            </a:r>
            <a:r>
              <a:rPr lang="en-GB" sz="3600" dirty="0" smtClean="0">
                <a:latin typeface="CCW Precursive 6" panose="03050602040000000000" pitchFamily="66" charset="0"/>
              </a:rPr>
              <a:t> recap’ video on Tapestry</a:t>
            </a:r>
          </a:p>
          <a:p>
            <a:r>
              <a:rPr lang="en-GB" sz="3600" dirty="0" smtClean="0">
                <a:latin typeface="CCW Precursive 6" panose="03050602040000000000" pitchFamily="66" charset="0"/>
              </a:rPr>
              <a:t>for your writing activity!</a:t>
            </a:r>
          </a:p>
        </p:txBody>
      </p:sp>
    </p:spTree>
    <p:extLst>
      <p:ext uri="{BB962C8B-B14F-4D97-AF65-F5344CB8AC3E}">
        <p14:creationId xmlns:p14="http://schemas.microsoft.com/office/powerpoint/2010/main" val="194181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75" y="223413"/>
            <a:ext cx="11326907" cy="109439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We can find this digraph at the beginning, middle and end of words. </a:t>
            </a:r>
            <a:br>
              <a:rPr lang="en-GB" sz="3200" dirty="0" smtClean="0"/>
            </a:br>
            <a:r>
              <a:rPr lang="en-GB" sz="3200" dirty="0" smtClean="0"/>
              <a:t>Can you think of any of your own words that have this digraph in?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3" y="1494305"/>
            <a:ext cx="2571470" cy="2959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28" y="1494305"/>
            <a:ext cx="2976400" cy="2959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415" y="1494305"/>
            <a:ext cx="2489126" cy="295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066" y="1494305"/>
            <a:ext cx="2362616" cy="29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877" y="4538151"/>
            <a:ext cx="1519481" cy="15551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331" y="3131560"/>
            <a:ext cx="1519481" cy="1555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542" y="4740018"/>
            <a:ext cx="1519481" cy="1555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30" y="4184208"/>
            <a:ext cx="1519481" cy="15551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41" y="2781908"/>
            <a:ext cx="1519481" cy="1555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307" y="1350376"/>
            <a:ext cx="1519481" cy="1555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567" y="1279642"/>
            <a:ext cx="1519481" cy="1555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70" y="1279642"/>
            <a:ext cx="1519481" cy="1555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3" y="1706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CCW Precursive 6" panose="03050602040000000000" pitchFamily="66" charset="0"/>
              </a:rPr>
              <a:t>Is it a real or nonsense word?</a:t>
            </a:r>
            <a:br>
              <a:rPr lang="en-GB" sz="3200" dirty="0" smtClean="0">
                <a:latin typeface="CCW Precursive 6" panose="03050602040000000000" pitchFamily="66" charset="0"/>
              </a:rPr>
            </a:br>
            <a:r>
              <a:rPr lang="en-GB" sz="1400" dirty="0" smtClean="0">
                <a:latin typeface="CCW Precursive 6" panose="03050602040000000000" pitchFamily="66" charset="0"/>
              </a:rPr>
              <a:t>Read the words and decide! </a:t>
            </a:r>
            <a:endParaRPr lang="en-GB" sz="1400" dirty="0">
              <a:latin typeface="CCW Precursive 6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036" y="1703293"/>
            <a:ext cx="16315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ship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8024" y="3282734"/>
            <a:ext cx="187362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hush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0918" y="1703293"/>
            <a:ext cx="183776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CW Precursive 6" panose="03050602040000000000" pitchFamily="66" charset="0"/>
              </a:rPr>
              <a:t>shap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730" y="4607859"/>
            <a:ext cx="16315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fish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0707" y="3629209"/>
            <a:ext cx="200809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shop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46" y="1752925"/>
            <a:ext cx="193637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CW Precursive 6" panose="03050602040000000000" pitchFamily="66" charset="0"/>
              </a:rPr>
              <a:t>shuff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6448" y="5252991"/>
            <a:ext cx="17839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posh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5707" y="5087308"/>
            <a:ext cx="194982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CW Precursive 6" panose="03050602040000000000" pitchFamily="66" charset="0"/>
              </a:rPr>
              <a:t>shell</a:t>
            </a:r>
            <a:endParaRPr lang="en-GB" sz="4000" dirty="0">
              <a:latin typeface="CCW Precursive 6" panose="03050602040000000000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014" y="131879"/>
            <a:ext cx="2014538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" y="323192"/>
            <a:ext cx="12192000" cy="62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1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6" y="125505"/>
            <a:ext cx="887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Sentence reading time! </a:t>
            </a:r>
          </a:p>
          <a:p>
            <a:pPr algn="ctr"/>
            <a:r>
              <a:rPr lang="en-GB" dirty="0" smtClean="0"/>
              <a:t>Ask an adult to write these sentences down and then use the decoding toolkit to read them.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7" y="936768"/>
            <a:ext cx="5194231" cy="275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11" y="771836"/>
            <a:ext cx="4615263" cy="2922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801" y="3859262"/>
            <a:ext cx="4605057" cy="23966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717" y="870129"/>
            <a:ext cx="1365612" cy="1937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843" y="699799"/>
            <a:ext cx="1365612" cy="1937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117" y="3859262"/>
            <a:ext cx="1365612" cy="19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Subject: Phonics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Year Group: Reception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Week Commencing: 18/1/21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subject information, games and activities to support this planning, please also look on the ‘Help your child with English’ document saved on the class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94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1" y="158936"/>
            <a:ext cx="11676529" cy="132556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Date: 19/1/21</a:t>
            </a:r>
            <a:br>
              <a:rPr lang="en-GB" b="1" u="sng" dirty="0" smtClean="0">
                <a:latin typeface="Century Gothic" panose="020B0502020202020204" pitchFamily="34" charset="0"/>
              </a:rPr>
            </a:b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" y="964208"/>
            <a:ext cx="10910047" cy="5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8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0388" cy="17864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words do we already know that have this sound at the beginning? </a:t>
            </a:r>
            <a:br>
              <a:rPr lang="en-GB" dirty="0" smtClean="0"/>
            </a:br>
            <a:r>
              <a:rPr lang="en-GB" dirty="0" smtClean="0"/>
              <a:t>Can you think of any of your own words?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439801"/>
            <a:ext cx="2724150" cy="2085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259" y="4814048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CW Precursive 6" panose="03050602040000000000" pitchFamily="66" charset="0"/>
              </a:rPr>
              <a:t>cheese</a:t>
            </a:r>
            <a:endParaRPr lang="en-GB" sz="3200" dirty="0">
              <a:latin typeface="CCW Precursive 6" panose="030506020400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935" y="2439800"/>
            <a:ext cx="1933575" cy="2085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2203" y="4814047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CW Precursive 6" panose="03050602040000000000" pitchFamily="66" charset="0"/>
              </a:rPr>
              <a:t>church</a:t>
            </a:r>
            <a:endParaRPr lang="en-GB" sz="3200" dirty="0">
              <a:latin typeface="CCW Precursive 6" panose="0305060204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363" y="2151529"/>
            <a:ext cx="2149440" cy="24921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24128" y="4814048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CW Precursive 6" panose="03050602040000000000" pitchFamily="66" charset="0"/>
              </a:rPr>
              <a:t>cherry</a:t>
            </a:r>
            <a:endParaRPr lang="en-GB" sz="3200" dirty="0"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473</Words>
  <Application>Microsoft Office PowerPoint</Application>
  <PresentationFormat>Widescreen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CCW Precursive 6</vt:lpstr>
      <vt:lpstr>Century Gothic</vt:lpstr>
      <vt:lpstr>Office Theme</vt:lpstr>
      <vt:lpstr>Subject: Phonics Year Group: Reception Week Commencing:18/1/21</vt:lpstr>
      <vt:lpstr>Date: 18/1/21 </vt:lpstr>
      <vt:lpstr>We can find this digraph at the beginning, middle and end of words.  Can you think of any of your own words that have this digraph in? </vt:lpstr>
      <vt:lpstr>Is it a real or nonsense word? Read the words and decide! </vt:lpstr>
      <vt:lpstr>PowerPoint Presentation</vt:lpstr>
      <vt:lpstr>PowerPoint Presentation</vt:lpstr>
      <vt:lpstr>Subject: Phonics Year Group: Reception Week Commencing: 18/1/21</vt:lpstr>
      <vt:lpstr>Date: 19/1/21 </vt:lpstr>
      <vt:lpstr>What words do we already know that have this sound at the beginning?  Can you think of any of your own words? </vt:lpstr>
      <vt:lpstr>Let’s practice using the digraph ch…….</vt:lpstr>
      <vt:lpstr>Is it a real or nonsense word? Read the words and decide! </vt:lpstr>
      <vt:lpstr>PowerPoint Presentation</vt:lpstr>
      <vt:lpstr>PowerPoint Presentation</vt:lpstr>
      <vt:lpstr>Subject: Phonics Year Group: Reception Week Commencing: 18/1/21</vt:lpstr>
      <vt:lpstr>Date: 20/1/21 </vt:lpstr>
      <vt:lpstr>Let’s recap the tricky words we have learnt so far….</vt:lpstr>
      <vt:lpstr>PowerPoint Presentation</vt:lpstr>
      <vt:lpstr>Subject: Phonics Year Group: Reception Week Commencing: 18/1/21</vt:lpstr>
      <vt:lpstr>Date: 21/1/21 </vt:lpstr>
      <vt:lpstr>Let’s recap all the tricky words we have learnt so far…..</vt:lpstr>
      <vt:lpstr>PowerPoint Presentation</vt:lpstr>
      <vt:lpstr>PowerPoint Presentation</vt:lpstr>
      <vt:lpstr>PowerPoint Presentation</vt:lpstr>
      <vt:lpstr>Subject: Phonics Year Group: Reception Week Commencing: 18/1/21</vt:lpstr>
      <vt:lpstr>Date: 22/1/21 </vt:lpstr>
      <vt:lpstr>Let’s recap all the tricky words we have learnt so far…..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Group:  Week:</dc:title>
  <dc:creator>Katie Elkins</dc:creator>
  <cp:lastModifiedBy>Amanda Davies</cp:lastModifiedBy>
  <cp:revision>40</cp:revision>
  <dcterms:created xsi:type="dcterms:W3CDTF">2020-03-19T12:32:34Z</dcterms:created>
  <dcterms:modified xsi:type="dcterms:W3CDTF">2021-01-13T08:01:00Z</dcterms:modified>
</cp:coreProperties>
</file>