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Lst>
  <p:notesMasterIdLst>
    <p:notesMasterId r:id="rId12"/>
  </p:notesMasterIdLst>
  <p:sldIdLst>
    <p:sldId id="256" r:id="rId2"/>
    <p:sldId id="259" r:id="rId3"/>
    <p:sldId id="258" r:id="rId4"/>
    <p:sldId id="257" r:id="rId5"/>
    <p:sldId id="260" r:id="rId6"/>
    <p:sldId id="265" r:id="rId7"/>
    <p:sldId id="263" r:id="rId8"/>
    <p:sldId id="262" r:id="rId9"/>
    <p:sldId id="261"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Jayne Hill (Wadebridge Primary)" initials="SJH(P" lastIdx="1" clrIdx="0">
    <p:extLst>
      <p:ext uri="{19B8F6BF-5375-455C-9EA6-DF929625EA0E}">
        <p15:presenceInfo xmlns:p15="http://schemas.microsoft.com/office/powerpoint/2012/main" userId="S-1-5-21-443993246-1238047721-629491585-13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F40CA-C429-4076-9A32-03105049C235}" type="datetimeFigureOut">
              <a:rPr lang="en-GB" smtClean="0"/>
              <a:t>14/09/2021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AEC339-4DD3-43DF-A23E-E3E02943100D}" type="slidenum">
              <a:rPr lang="en-GB" smtClean="0"/>
              <a:t>‹#›</a:t>
            </a:fld>
            <a:endParaRPr lang="en-GB"/>
          </a:p>
        </p:txBody>
      </p:sp>
    </p:spTree>
    <p:extLst>
      <p:ext uri="{BB962C8B-B14F-4D97-AF65-F5344CB8AC3E}">
        <p14:creationId xmlns:p14="http://schemas.microsoft.com/office/powerpoint/2010/main" val="2534517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SJ</a:t>
            </a:r>
          </a:p>
        </p:txBody>
      </p:sp>
      <p:sp>
        <p:nvSpPr>
          <p:cNvPr id="4" name="Slide Number Placeholder 3"/>
          <p:cNvSpPr>
            <a:spLocks noGrp="1"/>
          </p:cNvSpPr>
          <p:nvPr>
            <p:ph type="sldNum" sz="quarter" idx="5"/>
          </p:nvPr>
        </p:nvSpPr>
        <p:spPr/>
        <p:txBody>
          <a:bodyPr/>
          <a:lstStyle/>
          <a:p>
            <a:fld id="{4AAEC339-4DD3-43DF-A23E-E3E02943100D}" type="slidenum">
              <a:rPr lang="en-GB" smtClean="0"/>
              <a:t>5</a:t>
            </a:fld>
            <a:endParaRPr lang="en-GB"/>
          </a:p>
        </p:txBody>
      </p:sp>
    </p:spTree>
    <p:extLst>
      <p:ext uri="{BB962C8B-B14F-4D97-AF65-F5344CB8AC3E}">
        <p14:creationId xmlns:p14="http://schemas.microsoft.com/office/powerpoint/2010/main" val="364185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We recognise the important impact home learning has upon children’s progress as well as providing an important link between home and school.  The Education Endowment Foundation has researched the impact of home learning upon children’s progress and on the whole, this has an increase rate of two months’.  This means that children should make an additional two months’ progress by completing home learning tasks regularly.</a:t>
            </a:r>
          </a:p>
        </p:txBody>
      </p:sp>
      <p:sp>
        <p:nvSpPr>
          <p:cNvPr id="4" name="Slide Number Placeholder 3"/>
          <p:cNvSpPr>
            <a:spLocks noGrp="1"/>
          </p:cNvSpPr>
          <p:nvPr>
            <p:ph type="sldNum" sz="quarter" idx="5"/>
          </p:nvPr>
        </p:nvSpPr>
        <p:spPr/>
        <p:txBody>
          <a:bodyPr/>
          <a:lstStyle/>
          <a:p>
            <a:fld id="{4AAEC339-4DD3-43DF-A23E-E3E02943100D}" type="slidenum">
              <a:rPr lang="en-GB" smtClean="0"/>
              <a:t>6</a:t>
            </a:fld>
            <a:endParaRPr lang="en-GB"/>
          </a:p>
        </p:txBody>
      </p:sp>
    </p:spTree>
    <p:extLst>
      <p:ext uri="{BB962C8B-B14F-4D97-AF65-F5344CB8AC3E}">
        <p14:creationId xmlns:p14="http://schemas.microsoft.com/office/powerpoint/2010/main" val="900979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We recognise the important impact home learning has upon children’s progress as well as providing an important link between home and school.  The Education Endowment Foundation has researched the impact of home learning upon children’s progress and on the whole, this has an increase rate of two months’.  This means that children should make an additional two months’ progress by completing home learning tasks regularly.</a:t>
            </a:r>
          </a:p>
        </p:txBody>
      </p:sp>
      <p:sp>
        <p:nvSpPr>
          <p:cNvPr id="4" name="Slide Number Placeholder 3"/>
          <p:cNvSpPr>
            <a:spLocks noGrp="1"/>
          </p:cNvSpPr>
          <p:nvPr>
            <p:ph type="sldNum" sz="quarter" idx="5"/>
          </p:nvPr>
        </p:nvSpPr>
        <p:spPr/>
        <p:txBody>
          <a:bodyPr/>
          <a:lstStyle/>
          <a:p>
            <a:fld id="{4AAEC339-4DD3-43DF-A23E-E3E02943100D}" type="slidenum">
              <a:rPr lang="en-GB" smtClean="0"/>
              <a:t>7</a:t>
            </a:fld>
            <a:endParaRPr lang="en-GB"/>
          </a:p>
        </p:txBody>
      </p:sp>
    </p:spTree>
    <p:extLst>
      <p:ext uri="{BB962C8B-B14F-4D97-AF65-F5344CB8AC3E}">
        <p14:creationId xmlns:p14="http://schemas.microsoft.com/office/powerpoint/2010/main" val="1536922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require any assistance with your ParentPay account, please contact a member of our admin team.</a:t>
            </a:r>
          </a:p>
        </p:txBody>
      </p:sp>
      <p:sp>
        <p:nvSpPr>
          <p:cNvPr id="4" name="Slide Number Placeholder 3"/>
          <p:cNvSpPr>
            <a:spLocks noGrp="1"/>
          </p:cNvSpPr>
          <p:nvPr>
            <p:ph type="sldNum" sz="quarter" idx="5"/>
          </p:nvPr>
        </p:nvSpPr>
        <p:spPr/>
        <p:txBody>
          <a:bodyPr/>
          <a:lstStyle/>
          <a:p>
            <a:fld id="{4AAEC339-4DD3-43DF-A23E-E3E02943100D}" type="slidenum">
              <a:rPr lang="en-GB" smtClean="0"/>
              <a:t>8</a:t>
            </a:fld>
            <a:endParaRPr lang="en-GB"/>
          </a:p>
        </p:txBody>
      </p:sp>
    </p:spTree>
    <p:extLst>
      <p:ext uri="{BB962C8B-B14F-4D97-AF65-F5344CB8AC3E}">
        <p14:creationId xmlns:p14="http://schemas.microsoft.com/office/powerpoint/2010/main" val="1696127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C63B7A-FD10-442A-8532-E9F2B53DF267}" type="datetimeFigureOut">
              <a:rPr lang="en-GB" smtClean="0"/>
              <a:t>14/09/2021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9B2F00-B592-4EA1-BBFE-F2BE47CBB1BF}" type="slidenum">
              <a:rPr lang="en-GB" smtClean="0"/>
              <a:t>‹#›</a:t>
            </a:fld>
            <a:endParaRPr lang="en-GB"/>
          </a:p>
        </p:txBody>
      </p:sp>
    </p:spTree>
    <p:extLst>
      <p:ext uri="{BB962C8B-B14F-4D97-AF65-F5344CB8AC3E}">
        <p14:creationId xmlns:p14="http://schemas.microsoft.com/office/powerpoint/2010/main" val="1099278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C63B7A-FD10-442A-8532-E9F2B53DF267}" type="datetimeFigureOut">
              <a:rPr lang="en-GB" smtClean="0"/>
              <a:t>14/09/2021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9B2F00-B592-4EA1-BBFE-F2BE47CBB1BF}" type="slidenum">
              <a:rPr lang="en-GB" smtClean="0"/>
              <a:t>‹#›</a:t>
            </a:fld>
            <a:endParaRPr lang="en-GB"/>
          </a:p>
        </p:txBody>
      </p:sp>
    </p:spTree>
    <p:extLst>
      <p:ext uri="{BB962C8B-B14F-4D97-AF65-F5344CB8AC3E}">
        <p14:creationId xmlns:p14="http://schemas.microsoft.com/office/powerpoint/2010/main" val="4128917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C63B7A-FD10-442A-8532-E9F2B53DF267}" type="datetimeFigureOut">
              <a:rPr lang="en-GB" smtClean="0"/>
              <a:t>14/09/2021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9B2F00-B592-4EA1-BBFE-F2BE47CBB1BF}"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6028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C63B7A-FD10-442A-8532-E9F2B53DF267}" type="datetimeFigureOut">
              <a:rPr lang="en-GB" smtClean="0"/>
              <a:t>14/09/2021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9B2F00-B592-4EA1-BBFE-F2BE47CBB1BF}" type="slidenum">
              <a:rPr lang="en-GB" smtClean="0"/>
              <a:t>‹#›</a:t>
            </a:fld>
            <a:endParaRPr lang="en-GB"/>
          </a:p>
        </p:txBody>
      </p:sp>
    </p:spTree>
    <p:extLst>
      <p:ext uri="{BB962C8B-B14F-4D97-AF65-F5344CB8AC3E}">
        <p14:creationId xmlns:p14="http://schemas.microsoft.com/office/powerpoint/2010/main" val="1081178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C63B7A-FD10-442A-8532-E9F2B53DF267}" type="datetimeFigureOut">
              <a:rPr lang="en-GB" smtClean="0"/>
              <a:t>14/09/2021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9B2F00-B592-4EA1-BBFE-F2BE47CBB1BF}"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24639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C63B7A-FD10-442A-8532-E9F2B53DF267}" type="datetimeFigureOut">
              <a:rPr lang="en-GB" smtClean="0"/>
              <a:t>14/09/2021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9B2F00-B592-4EA1-BBFE-F2BE47CBB1BF}" type="slidenum">
              <a:rPr lang="en-GB" smtClean="0"/>
              <a:t>‹#›</a:t>
            </a:fld>
            <a:endParaRPr lang="en-GB"/>
          </a:p>
        </p:txBody>
      </p:sp>
    </p:spTree>
    <p:extLst>
      <p:ext uri="{BB962C8B-B14F-4D97-AF65-F5344CB8AC3E}">
        <p14:creationId xmlns:p14="http://schemas.microsoft.com/office/powerpoint/2010/main" val="2781735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C63B7A-FD10-442A-8532-E9F2B53DF267}" type="datetimeFigureOut">
              <a:rPr lang="en-GB" smtClean="0"/>
              <a:t>14/09/2021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9B2F00-B592-4EA1-BBFE-F2BE47CBB1BF}" type="slidenum">
              <a:rPr lang="en-GB" smtClean="0"/>
              <a:t>‹#›</a:t>
            </a:fld>
            <a:endParaRPr lang="en-GB"/>
          </a:p>
        </p:txBody>
      </p:sp>
    </p:spTree>
    <p:extLst>
      <p:ext uri="{BB962C8B-B14F-4D97-AF65-F5344CB8AC3E}">
        <p14:creationId xmlns:p14="http://schemas.microsoft.com/office/powerpoint/2010/main" val="3789795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C63B7A-FD10-442A-8532-E9F2B53DF267}" type="datetimeFigureOut">
              <a:rPr lang="en-GB" smtClean="0"/>
              <a:t>14/09/2021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9B2F00-B592-4EA1-BBFE-F2BE47CBB1BF}" type="slidenum">
              <a:rPr lang="en-GB" smtClean="0"/>
              <a:t>‹#›</a:t>
            </a:fld>
            <a:endParaRPr lang="en-GB"/>
          </a:p>
        </p:txBody>
      </p:sp>
    </p:spTree>
    <p:extLst>
      <p:ext uri="{BB962C8B-B14F-4D97-AF65-F5344CB8AC3E}">
        <p14:creationId xmlns:p14="http://schemas.microsoft.com/office/powerpoint/2010/main" val="792983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C63B7A-FD10-442A-8532-E9F2B53DF267}" type="datetimeFigureOut">
              <a:rPr lang="en-GB" smtClean="0"/>
              <a:t>14/09/2021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9B2F00-B592-4EA1-BBFE-F2BE47CBB1BF}" type="slidenum">
              <a:rPr lang="en-GB" smtClean="0"/>
              <a:t>‹#›</a:t>
            </a:fld>
            <a:endParaRPr lang="en-GB"/>
          </a:p>
        </p:txBody>
      </p:sp>
    </p:spTree>
    <p:extLst>
      <p:ext uri="{BB962C8B-B14F-4D97-AF65-F5344CB8AC3E}">
        <p14:creationId xmlns:p14="http://schemas.microsoft.com/office/powerpoint/2010/main" val="3041222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C63B7A-FD10-442A-8532-E9F2B53DF267}" type="datetimeFigureOut">
              <a:rPr lang="en-GB" smtClean="0"/>
              <a:t>14/09/2021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9B2F00-B592-4EA1-BBFE-F2BE47CBB1BF}" type="slidenum">
              <a:rPr lang="en-GB" smtClean="0"/>
              <a:t>‹#›</a:t>
            </a:fld>
            <a:endParaRPr lang="en-GB"/>
          </a:p>
        </p:txBody>
      </p:sp>
    </p:spTree>
    <p:extLst>
      <p:ext uri="{BB962C8B-B14F-4D97-AF65-F5344CB8AC3E}">
        <p14:creationId xmlns:p14="http://schemas.microsoft.com/office/powerpoint/2010/main" val="3340719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C63B7A-FD10-442A-8532-E9F2B53DF267}" type="datetimeFigureOut">
              <a:rPr lang="en-GB" smtClean="0"/>
              <a:t>14/09/2021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9B2F00-B592-4EA1-BBFE-F2BE47CBB1BF}" type="slidenum">
              <a:rPr lang="en-GB" smtClean="0"/>
              <a:t>‹#›</a:t>
            </a:fld>
            <a:endParaRPr lang="en-GB"/>
          </a:p>
        </p:txBody>
      </p:sp>
    </p:spTree>
    <p:extLst>
      <p:ext uri="{BB962C8B-B14F-4D97-AF65-F5344CB8AC3E}">
        <p14:creationId xmlns:p14="http://schemas.microsoft.com/office/powerpoint/2010/main" val="2613138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C63B7A-FD10-442A-8532-E9F2B53DF267}" type="datetimeFigureOut">
              <a:rPr lang="en-GB" smtClean="0"/>
              <a:t>14/09/2021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9B2F00-B592-4EA1-BBFE-F2BE47CBB1BF}" type="slidenum">
              <a:rPr lang="en-GB" smtClean="0"/>
              <a:t>‹#›</a:t>
            </a:fld>
            <a:endParaRPr lang="en-GB"/>
          </a:p>
        </p:txBody>
      </p:sp>
    </p:spTree>
    <p:extLst>
      <p:ext uri="{BB962C8B-B14F-4D97-AF65-F5344CB8AC3E}">
        <p14:creationId xmlns:p14="http://schemas.microsoft.com/office/powerpoint/2010/main" val="3575064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C63B7A-FD10-442A-8532-E9F2B53DF267}" type="datetimeFigureOut">
              <a:rPr lang="en-GB" smtClean="0"/>
              <a:t>14/09/2021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9B2F00-B592-4EA1-BBFE-F2BE47CBB1BF}" type="slidenum">
              <a:rPr lang="en-GB" smtClean="0"/>
              <a:t>‹#›</a:t>
            </a:fld>
            <a:endParaRPr lang="en-GB"/>
          </a:p>
        </p:txBody>
      </p:sp>
    </p:spTree>
    <p:extLst>
      <p:ext uri="{BB962C8B-B14F-4D97-AF65-F5344CB8AC3E}">
        <p14:creationId xmlns:p14="http://schemas.microsoft.com/office/powerpoint/2010/main" val="3499777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63B7A-FD10-442A-8532-E9F2B53DF267}" type="datetimeFigureOut">
              <a:rPr lang="en-GB" smtClean="0"/>
              <a:t>14/09/2021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9B2F00-B592-4EA1-BBFE-F2BE47CBB1BF}" type="slidenum">
              <a:rPr lang="en-GB" smtClean="0"/>
              <a:t>‹#›</a:t>
            </a:fld>
            <a:endParaRPr lang="en-GB"/>
          </a:p>
        </p:txBody>
      </p:sp>
    </p:spTree>
    <p:extLst>
      <p:ext uri="{BB962C8B-B14F-4D97-AF65-F5344CB8AC3E}">
        <p14:creationId xmlns:p14="http://schemas.microsoft.com/office/powerpoint/2010/main" val="133316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C63B7A-FD10-442A-8532-E9F2B53DF267}" type="datetimeFigureOut">
              <a:rPr lang="en-GB" smtClean="0"/>
              <a:t>14/09/2021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9B2F00-B592-4EA1-BBFE-F2BE47CBB1BF}" type="slidenum">
              <a:rPr lang="en-GB" smtClean="0"/>
              <a:t>‹#›</a:t>
            </a:fld>
            <a:endParaRPr lang="en-GB"/>
          </a:p>
        </p:txBody>
      </p:sp>
    </p:spTree>
    <p:extLst>
      <p:ext uri="{BB962C8B-B14F-4D97-AF65-F5344CB8AC3E}">
        <p14:creationId xmlns:p14="http://schemas.microsoft.com/office/powerpoint/2010/main" val="1527070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9B2F00-B592-4EA1-BBFE-F2BE47CBB1BF}" type="slidenum">
              <a:rPr lang="en-GB" smtClean="0"/>
              <a:t>‹#›</a:t>
            </a:fld>
            <a:endParaRPr lang="en-GB"/>
          </a:p>
        </p:txBody>
      </p:sp>
      <p:sp>
        <p:nvSpPr>
          <p:cNvPr id="5" name="Date Placeholder 4"/>
          <p:cNvSpPr>
            <a:spLocks noGrp="1"/>
          </p:cNvSpPr>
          <p:nvPr>
            <p:ph type="dt" sz="half" idx="10"/>
          </p:nvPr>
        </p:nvSpPr>
        <p:spPr/>
        <p:txBody>
          <a:bodyPr/>
          <a:lstStyle/>
          <a:p>
            <a:fld id="{CAC63B7A-FD10-442A-8532-E9F2B53DF267}" type="datetimeFigureOut">
              <a:rPr lang="en-GB" smtClean="0"/>
              <a:t>14/09/2021</a:t>
            </a:fld>
            <a:endParaRPr lang="en-GB"/>
          </a:p>
        </p:txBody>
      </p:sp>
    </p:spTree>
    <p:extLst>
      <p:ext uri="{BB962C8B-B14F-4D97-AF65-F5344CB8AC3E}">
        <p14:creationId xmlns:p14="http://schemas.microsoft.com/office/powerpoint/2010/main" val="1519553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C63B7A-FD10-442A-8532-E9F2B53DF267}" type="datetimeFigureOut">
              <a:rPr lang="en-GB" smtClean="0"/>
              <a:t>14/09/2021</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49B2F00-B592-4EA1-BBFE-F2BE47CBB1BF}" type="slidenum">
              <a:rPr lang="en-GB" smtClean="0"/>
              <a:t>‹#›</a:t>
            </a:fld>
            <a:endParaRPr lang="en-GB"/>
          </a:p>
        </p:txBody>
      </p:sp>
    </p:spTree>
    <p:extLst>
      <p:ext uri="{BB962C8B-B14F-4D97-AF65-F5344CB8AC3E}">
        <p14:creationId xmlns:p14="http://schemas.microsoft.com/office/powerpoint/2010/main" val="591396264"/>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mailto:jlangton@wadebridgeprimary.co.uk" TargetMode="External"/><Relationship Id="rId7" Type="http://schemas.openxmlformats.org/officeDocument/2006/relationships/image" Target="../media/image3.jpg"/><Relationship Id="rId2" Type="http://schemas.openxmlformats.org/officeDocument/2006/relationships/hyperlink" Target="mailto:lodwyer@wadebridgeprimary.co.uk" TargetMode="Externa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hyperlink" Target="mailto:sjhill@wadebridgeprimary.co.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educationendowmentfoundation.org.uk/evidence-summaries/teaching-learning-toolkit/#closeLink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parentpay.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hyperlink" Target="https://www.cornwall.gov.uk/schools-and-education/schools-and-colleges/school-meal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DC871-9573-4A16-BC99-C23177F01F9B}"/>
              </a:ext>
            </a:extLst>
          </p:cNvPr>
          <p:cNvSpPr>
            <a:spLocks noGrp="1"/>
          </p:cNvSpPr>
          <p:nvPr>
            <p:ph type="ctrTitle"/>
          </p:nvPr>
        </p:nvSpPr>
        <p:spPr/>
        <p:txBody>
          <a:bodyPr/>
          <a:lstStyle/>
          <a:p>
            <a:r>
              <a:rPr lang="en-GB" dirty="0">
                <a:latin typeface="Sassoon Infant Std" panose="020B0503020103030203" pitchFamily="34" charset="0"/>
              </a:rPr>
              <a:t>Welcome to Key Stage 2!</a:t>
            </a:r>
          </a:p>
        </p:txBody>
      </p:sp>
      <p:sp>
        <p:nvSpPr>
          <p:cNvPr id="3" name="Subtitle 2">
            <a:extLst>
              <a:ext uri="{FF2B5EF4-FFF2-40B4-BE49-F238E27FC236}">
                <a16:creationId xmlns:a16="http://schemas.microsoft.com/office/drawing/2014/main" id="{13BC92F5-DBD5-49D3-AC45-3D58466F2E02}"/>
              </a:ext>
            </a:extLst>
          </p:cNvPr>
          <p:cNvSpPr>
            <a:spLocks noGrp="1"/>
          </p:cNvSpPr>
          <p:nvPr>
            <p:ph type="subTitle" idx="1"/>
          </p:nvPr>
        </p:nvSpPr>
        <p:spPr/>
        <p:txBody>
          <a:bodyPr/>
          <a:lstStyle/>
          <a:p>
            <a:r>
              <a:rPr lang="en-GB" dirty="0">
                <a:latin typeface="Sassoon Infant Std" panose="020B0503020103030203" pitchFamily="34" charset="0"/>
              </a:rPr>
              <a:t>Year 3 2021-2022</a:t>
            </a:r>
          </a:p>
        </p:txBody>
      </p:sp>
    </p:spTree>
    <p:extLst>
      <p:ext uri="{BB962C8B-B14F-4D97-AF65-F5344CB8AC3E}">
        <p14:creationId xmlns:p14="http://schemas.microsoft.com/office/powerpoint/2010/main" val="597325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A6C0C-BBAC-4D6E-960F-DC23653CFC5D}"/>
              </a:ext>
            </a:extLst>
          </p:cNvPr>
          <p:cNvSpPr>
            <a:spLocks noGrp="1"/>
          </p:cNvSpPr>
          <p:nvPr>
            <p:ph type="title"/>
          </p:nvPr>
        </p:nvSpPr>
        <p:spPr/>
        <p:txBody>
          <a:bodyPr/>
          <a:lstStyle/>
          <a:p>
            <a:r>
              <a:rPr lang="en-GB" dirty="0">
                <a:latin typeface="Sassoon Infant Std" panose="020B0503020103030203" pitchFamily="34" charset="0"/>
              </a:rPr>
              <a:t>Do you have any questions for us?</a:t>
            </a:r>
          </a:p>
        </p:txBody>
      </p:sp>
      <p:pic>
        <p:nvPicPr>
          <p:cNvPr id="1026" name="Picture 2" descr="Week 9 Summer of Sound – Free “Thank You for Listening” Jingles | Thank you  for listening, Thank you, Inspire me">
            <a:extLst>
              <a:ext uri="{FF2B5EF4-FFF2-40B4-BE49-F238E27FC236}">
                <a16:creationId xmlns:a16="http://schemas.microsoft.com/office/drawing/2014/main" id="{EE8C41DF-0B63-446F-B8DB-8055370DC4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80544" y="1704004"/>
            <a:ext cx="5487988" cy="27439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AD5EA33-6524-412A-9B81-6706AEABB0AC}"/>
              </a:ext>
            </a:extLst>
          </p:cNvPr>
          <p:cNvSpPr txBox="1"/>
          <p:nvPr/>
        </p:nvSpPr>
        <p:spPr>
          <a:xfrm>
            <a:off x="998376" y="5187820"/>
            <a:ext cx="9722497" cy="1323439"/>
          </a:xfrm>
          <a:prstGeom prst="rect">
            <a:avLst/>
          </a:prstGeom>
          <a:noFill/>
        </p:spPr>
        <p:txBody>
          <a:bodyPr wrap="square" rtlCol="0">
            <a:spAutoFit/>
          </a:bodyPr>
          <a:lstStyle/>
          <a:p>
            <a:pPr algn="ctr"/>
            <a:r>
              <a:rPr lang="en-GB" sz="2000" dirty="0">
                <a:latin typeface="Sassoon Infant Std" panose="020B0503020103030203" pitchFamily="34" charset="0"/>
              </a:rPr>
              <a:t>We are so proud of how smart the children are and how well they have settled in to their new classes – thank you so much!  </a:t>
            </a:r>
          </a:p>
          <a:p>
            <a:pPr algn="ctr"/>
            <a:r>
              <a:rPr lang="en-GB" sz="2000" dirty="0">
                <a:latin typeface="Sassoon Infant Std" panose="020B0503020103030203" pitchFamily="34" charset="0"/>
              </a:rPr>
              <a:t>We are very much looking forward to the year ahead and working with you to help each and every child grow </a:t>
            </a:r>
            <a:r>
              <a:rPr lang="en-GB" sz="2000" dirty="0">
                <a:latin typeface="Sassoon Infant Std" panose="020B0503020103030203" pitchFamily="34" charset="0"/>
                <a:sym typeface="Wingdings" panose="05000000000000000000" pitchFamily="2" charset="2"/>
              </a:rPr>
              <a:t></a:t>
            </a:r>
            <a:endParaRPr lang="en-GB" sz="2000" dirty="0">
              <a:latin typeface="Sassoon Infant Std" panose="020B0503020103030203" pitchFamily="34" charset="0"/>
            </a:endParaRPr>
          </a:p>
        </p:txBody>
      </p:sp>
    </p:spTree>
    <p:extLst>
      <p:ext uri="{BB962C8B-B14F-4D97-AF65-F5344CB8AC3E}">
        <p14:creationId xmlns:p14="http://schemas.microsoft.com/office/powerpoint/2010/main" val="1146366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8CF07-B7C7-47F0-AAD8-26519439E7BC}"/>
              </a:ext>
            </a:extLst>
          </p:cNvPr>
          <p:cNvSpPr>
            <a:spLocks noGrp="1"/>
          </p:cNvSpPr>
          <p:nvPr>
            <p:ph type="title"/>
          </p:nvPr>
        </p:nvSpPr>
        <p:spPr/>
        <p:txBody>
          <a:bodyPr/>
          <a:lstStyle/>
          <a:p>
            <a:r>
              <a:rPr lang="en-GB" dirty="0">
                <a:latin typeface="Sassoon Infant Std" panose="020B0503020103030203" pitchFamily="34" charset="0"/>
              </a:rPr>
              <a:t>Our Year 3 Team</a:t>
            </a:r>
          </a:p>
        </p:txBody>
      </p:sp>
      <p:sp>
        <p:nvSpPr>
          <p:cNvPr id="3" name="Content Placeholder 2">
            <a:extLst>
              <a:ext uri="{FF2B5EF4-FFF2-40B4-BE49-F238E27FC236}">
                <a16:creationId xmlns:a16="http://schemas.microsoft.com/office/drawing/2014/main" id="{1389E4CB-2661-4B0F-9925-E283792ED7DC}"/>
              </a:ext>
            </a:extLst>
          </p:cNvPr>
          <p:cNvSpPr>
            <a:spLocks noGrp="1"/>
          </p:cNvSpPr>
          <p:nvPr>
            <p:ph idx="1"/>
          </p:nvPr>
        </p:nvSpPr>
        <p:spPr>
          <a:xfrm>
            <a:off x="481563" y="4441571"/>
            <a:ext cx="3077920" cy="1555387"/>
          </a:xfrm>
        </p:spPr>
        <p:txBody>
          <a:bodyPr>
            <a:normAutofit/>
          </a:bodyPr>
          <a:lstStyle/>
          <a:p>
            <a:pPr marL="0" indent="0" algn="ctr">
              <a:buNone/>
            </a:pPr>
            <a:r>
              <a:rPr lang="en-GB" sz="2400" dirty="0"/>
              <a:t>3W</a:t>
            </a:r>
          </a:p>
          <a:p>
            <a:pPr marL="0" indent="0" algn="ctr">
              <a:buNone/>
            </a:pPr>
            <a:r>
              <a:rPr lang="en-GB" sz="2400" b="1" dirty="0">
                <a:solidFill>
                  <a:srgbClr val="0070C0"/>
                </a:solidFill>
                <a:latin typeface="Ink Free" panose="03080402000500000000" pitchFamily="66" charset="0"/>
              </a:rPr>
              <a:t>Mr O’Dwyer</a:t>
            </a:r>
          </a:p>
          <a:p>
            <a:pPr marL="0" indent="0" algn="ctr">
              <a:buNone/>
            </a:pPr>
            <a:r>
              <a:rPr lang="en-GB" sz="1200" dirty="0">
                <a:solidFill>
                  <a:schemeClr val="accent1">
                    <a:lumMod val="75000"/>
                  </a:schemeClr>
                </a:solidFill>
                <a:hlinkClick r:id="rId2">
                  <a:extLst>
                    <a:ext uri="{A12FA001-AC4F-418D-AE19-62706E023703}">
                      <ahyp:hlinkClr xmlns:ahyp="http://schemas.microsoft.com/office/drawing/2018/hyperlinkcolor" val="tx"/>
                    </a:ext>
                  </a:extLst>
                </a:hlinkClick>
              </a:rPr>
              <a:t>lodwyer@wadebridgeprimary.co.uk</a:t>
            </a:r>
            <a:endParaRPr lang="en-GB" sz="1200" dirty="0">
              <a:solidFill>
                <a:schemeClr val="accent1">
                  <a:lumMod val="75000"/>
                </a:schemeClr>
              </a:solidFill>
            </a:endParaRPr>
          </a:p>
          <a:p>
            <a:pPr marL="0" indent="0" algn="ctr">
              <a:buNone/>
            </a:pPr>
            <a:endParaRPr lang="en-GB" sz="2400" dirty="0"/>
          </a:p>
        </p:txBody>
      </p:sp>
      <p:sp>
        <p:nvSpPr>
          <p:cNvPr id="4" name="Content Placeholder 2">
            <a:extLst>
              <a:ext uri="{FF2B5EF4-FFF2-40B4-BE49-F238E27FC236}">
                <a16:creationId xmlns:a16="http://schemas.microsoft.com/office/drawing/2014/main" id="{D48E15C8-6FD6-49BF-A9B5-22F9C46B7C9B}"/>
              </a:ext>
            </a:extLst>
          </p:cNvPr>
          <p:cNvSpPr txBox="1">
            <a:spLocks/>
          </p:cNvSpPr>
          <p:nvPr/>
        </p:nvSpPr>
        <p:spPr>
          <a:xfrm>
            <a:off x="4021810" y="4441571"/>
            <a:ext cx="3680123" cy="20796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GB" sz="2400" dirty="0"/>
              <a:t>3B</a:t>
            </a:r>
          </a:p>
          <a:p>
            <a:pPr marL="0" indent="0" algn="ctr">
              <a:buFont typeface="Wingdings 3" charset="2"/>
              <a:buNone/>
            </a:pPr>
            <a:r>
              <a:rPr lang="en-GB" sz="2400" b="1" dirty="0">
                <a:solidFill>
                  <a:srgbClr val="0070C0"/>
                </a:solidFill>
                <a:latin typeface="Ink Free" panose="03080402000500000000" pitchFamily="66" charset="0"/>
              </a:rPr>
              <a:t>Mr Langton &amp; Mrs Hill</a:t>
            </a:r>
          </a:p>
          <a:p>
            <a:pPr marL="0" indent="0" algn="ctr">
              <a:buFont typeface="Wingdings 3" charset="2"/>
              <a:buNone/>
            </a:pPr>
            <a:r>
              <a:rPr lang="en-GB" sz="1200" dirty="0"/>
              <a:t>(Monday – Wednesday)	(Wednesday - Friday)</a:t>
            </a:r>
          </a:p>
          <a:p>
            <a:pPr marL="0" indent="0" algn="ctr">
              <a:buNone/>
            </a:pPr>
            <a:r>
              <a:rPr lang="en-GB" sz="1200" dirty="0">
                <a:solidFill>
                  <a:schemeClr val="accent1">
                    <a:lumMod val="75000"/>
                  </a:schemeClr>
                </a:solidFill>
                <a:hlinkClick r:id="rId3">
                  <a:extLst>
                    <a:ext uri="{A12FA001-AC4F-418D-AE19-62706E023703}">
                      <ahyp:hlinkClr xmlns:ahyp="http://schemas.microsoft.com/office/drawing/2018/hyperlinkcolor" val="tx"/>
                    </a:ext>
                  </a:extLst>
                </a:hlinkClick>
              </a:rPr>
              <a:t>jlangton@wadebridgeprimary.co.uk</a:t>
            </a:r>
            <a:endParaRPr lang="en-GB" sz="1200" dirty="0">
              <a:solidFill>
                <a:schemeClr val="accent1">
                  <a:lumMod val="75000"/>
                </a:schemeClr>
              </a:solidFill>
            </a:endParaRPr>
          </a:p>
          <a:p>
            <a:pPr marL="0" indent="0" algn="ctr">
              <a:buNone/>
            </a:pPr>
            <a:r>
              <a:rPr lang="en-GB" sz="1200" dirty="0">
                <a:solidFill>
                  <a:schemeClr val="accent1">
                    <a:lumMod val="75000"/>
                  </a:schemeClr>
                </a:solidFill>
                <a:hlinkClick r:id="rId4">
                  <a:extLst>
                    <a:ext uri="{A12FA001-AC4F-418D-AE19-62706E023703}">
                      <ahyp:hlinkClr xmlns:ahyp="http://schemas.microsoft.com/office/drawing/2018/hyperlinkcolor" val="tx"/>
                    </a:ext>
                  </a:extLst>
                </a:hlinkClick>
              </a:rPr>
              <a:t>sjhill@wadebridgeprimary.co.uk</a:t>
            </a:r>
            <a:endParaRPr lang="en-GB" sz="1200" dirty="0">
              <a:solidFill>
                <a:schemeClr val="accent1">
                  <a:lumMod val="75000"/>
                </a:schemeClr>
              </a:solidFill>
            </a:endParaRPr>
          </a:p>
          <a:p>
            <a:pPr marL="0" indent="0" algn="ctr">
              <a:buFont typeface="Wingdings 3" charset="2"/>
              <a:buNone/>
            </a:pPr>
            <a:endParaRPr lang="en-GB" sz="2400" dirty="0"/>
          </a:p>
        </p:txBody>
      </p:sp>
      <p:sp>
        <p:nvSpPr>
          <p:cNvPr id="5" name="Content Placeholder 2">
            <a:extLst>
              <a:ext uri="{FF2B5EF4-FFF2-40B4-BE49-F238E27FC236}">
                <a16:creationId xmlns:a16="http://schemas.microsoft.com/office/drawing/2014/main" id="{39A58C12-8E36-4BDA-AF4A-EC0973F7DB2F}"/>
              </a:ext>
            </a:extLst>
          </p:cNvPr>
          <p:cNvSpPr txBox="1">
            <a:spLocks/>
          </p:cNvSpPr>
          <p:nvPr/>
        </p:nvSpPr>
        <p:spPr>
          <a:xfrm>
            <a:off x="7959012" y="4571535"/>
            <a:ext cx="3286746" cy="1940568"/>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GB" sz="2400" dirty="0"/>
              <a:t>TAs</a:t>
            </a:r>
          </a:p>
          <a:p>
            <a:pPr marL="0" indent="0" algn="ctr">
              <a:buFont typeface="Wingdings 3" charset="2"/>
              <a:buNone/>
            </a:pPr>
            <a:r>
              <a:rPr lang="en-GB" sz="2400" b="1" dirty="0">
                <a:solidFill>
                  <a:srgbClr val="002060"/>
                </a:solidFill>
                <a:latin typeface="Ink Free" panose="03080402000500000000" pitchFamily="66" charset="0"/>
              </a:rPr>
              <a:t>Mrs Hodkinson (3W)</a:t>
            </a:r>
          </a:p>
          <a:p>
            <a:pPr marL="0" indent="0" algn="ctr">
              <a:buFont typeface="Wingdings 3" charset="2"/>
              <a:buNone/>
            </a:pPr>
            <a:r>
              <a:rPr lang="en-GB" sz="2400" b="1" dirty="0">
                <a:solidFill>
                  <a:srgbClr val="002060"/>
                </a:solidFill>
                <a:latin typeface="Ink Free" panose="03080402000500000000" pitchFamily="66" charset="0"/>
              </a:rPr>
              <a:t>&amp;</a:t>
            </a:r>
          </a:p>
          <a:p>
            <a:pPr marL="0" indent="0" algn="ctr">
              <a:buFont typeface="Wingdings 3" charset="2"/>
              <a:buNone/>
            </a:pPr>
            <a:r>
              <a:rPr lang="en-GB" sz="2400" b="1" dirty="0">
                <a:solidFill>
                  <a:srgbClr val="002060"/>
                </a:solidFill>
                <a:latin typeface="Ink Free" panose="03080402000500000000" pitchFamily="66" charset="0"/>
              </a:rPr>
              <a:t>Mrs Young</a:t>
            </a:r>
          </a:p>
          <a:p>
            <a:pPr marL="0" indent="0" algn="ctr">
              <a:buFont typeface="Wingdings 3" charset="2"/>
              <a:buNone/>
            </a:pPr>
            <a:r>
              <a:rPr lang="en-GB" sz="2400" b="1" dirty="0">
                <a:solidFill>
                  <a:srgbClr val="002060"/>
                </a:solidFill>
                <a:latin typeface="Ink Free" panose="03080402000500000000" pitchFamily="66" charset="0"/>
              </a:rPr>
              <a:t>(3B am and across Y3 pm)</a:t>
            </a:r>
          </a:p>
          <a:p>
            <a:pPr marL="0" indent="0" algn="ctr">
              <a:buFont typeface="Wingdings 3" charset="2"/>
              <a:buNone/>
            </a:pPr>
            <a:endParaRPr lang="en-GB" sz="2400" dirty="0"/>
          </a:p>
        </p:txBody>
      </p:sp>
      <p:pic>
        <p:nvPicPr>
          <p:cNvPr id="7" name="Picture 6">
            <a:extLst>
              <a:ext uri="{FF2B5EF4-FFF2-40B4-BE49-F238E27FC236}">
                <a16:creationId xmlns:a16="http://schemas.microsoft.com/office/drawing/2014/main" id="{DCEE8E52-5C1D-45CB-B22C-1496528D13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02270" y="1856792"/>
            <a:ext cx="2836506" cy="2127380"/>
          </a:xfrm>
          <a:prstGeom prst="rect">
            <a:avLst/>
          </a:prstGeom>
        </p:spPr>
      </p:pic>
      <p:pic>
        <p:nvPicPr>
          <p:cNvPr id="9" name="Picture 8">
            <a:extLst>
              <a:ext uri="{FF2B5EF4-FFF2-40B4-BE49-F238E27FC236}">
                <a16:creationId xmlns:a16="http://schemas.microsoft.com/office/drawing/2014/main" id="{07FD2294-22C1-43DF-9938-F3CA7E8043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3204920" y="1856792"/>
            <a:ext cx="2836506" cy="2127380"/>
          </a:xfrm>
          <a:prstGeom prst="rect">
            <a:avLst/>
          </a:prstGeom>
        </p:spPr>
      </p:pic>
      <p:pic>
        <p:nvPicPr>
          <p:cNvPr id="11" name="Picture 10">
            <a:extLst>
              <a:ext uri="{FF2B5EF4-FFF2-40B4-BE49-F238E27FC236}">
                <a16:creationId xmlns:a16="http://schemas.microsoft.com/office/drawing/2014/main" id="{00C5F0C7-2230-4A22-83CB-A833C430DC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5579320" y="1856793"/>
            <a:ext cx="2836508" cy="2127381"/>
          </a:xfrm>
          <a:prstGeom prst="rect">
            <a:avLst/>
          </a:prstGeom>
        </p:spPr>
      </p:pic>
      <p:pic>
        <p:nvPicPr>
          <p:cNvPr id="8" name="Picture 7">
            <a:extLst>
              <a:ext uri="{FF2B5EF4-FFF2-40B4-BE49-F238E27FC236}">
                <a16:creationId xmlns:a16="http://schemas.microsoft.com/office/drawing/2014/main" id="{D42896B9-6E8F-49F9-B2EF-E36661B4F3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8103204" y="1856792"/>
            <a:ext cx="2836509" cy="2127382"/>
          </a:xfrm>
          <a:prstGeom prst="rect">
            <a:avLst/>
          </a:prstGeom>
        </p:spPr>
      </p:pic>
    </p:spTree>
    <p:extLst>
      <p:ext uri="{BB962C8B-B14F-4D97-AF65-F5344CB8AC3E}">
        <p14:creationId xmlns:p14="http://schemas.microsoft.com/office/powerpoint/2010/main" val="2789784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1DE6-4549-4BE9-A3C5-527AB6885721}"/>
              </a:ext>
            </a:extLst>
          </p:cNvPr>
          <p:cNvSpPr>
            <a:spLocks noGrp="1"/>
          </p:cNvSpPr>
          <p:nvPr>
            <p:ph type="title"/>
          </p:nvPr>
        </p:nvSpPr>
        <p:spPr/>
        <p:txBody>
          <a:bodyPr/>
          <a:lstStyle/>
          <a:p>
            <a:r>
              <a:rPr lang="en-GB" dirty="0"/>
              <a:t>Topics covered:</a:t>
            </a:r>
          </a:p>
        </p:txBody>
      </p:sp>
      <p:sp>
        <p:nvSpPr>
          <p:cNvPr id="3" name="Content Placeholder 2">
            <a:extLst>
              <a:ext uri="{FF2B5EF4-FFF2-40B4-BE49-F238E27FC236}">
                <a16:creationId xmlns:a16="http://schemas.microsoft.com/office/drawing/2014/main" id="{01A8ED1A-B6B2-4A46-AF40-EFDC645ADABD}"/>
              </a:ext>
            </a:extLst>
          </p:cNvPr>
          <p:cNvSpPr>
            <a:spLocks noGrp="1"/>
          </p:cNvSpPr>
          <p:nvPr>
            <p:ph idx="1"/>
          </p:nvPr>
        </p:nvSpPr>
        <p:spPr>
          <a:xfrm>
            <a:off x="677334" y="1623527"/>
            <a:ext cx="8596668" cy="4417835"/>
          </a:xfrm>
        </p:spPr>
        <p:txBody>
          <a:bodyPr/>
          <a:lstStyle/>
          <a:p>
            <a:r>
              <a:rPr lang="en-GB" sz="2800" dirty="0">
                <a:latin typeface="Sassoon Infant Std" panose="020B0503020103030203" pitchFamily="34" charset="0"/>
              </a:rPr>
              <a:t>Timings of the day</a:t>
            </a:r>
          </a:p>
          <a:p>
            <a:r>
              <a:rPr lang="en-GB" sz="2800" dirty="0">
                <a:latin typeface="Sassoon Infant Std" panose="020B0503020103030203" pitchFamily="34" charset="0"/>
              </a:rPr>
              <a:t>Learning in Year 3</a:t>
            </a:r>
          </a:p>
          <a:p>
            <a:r>
              <a:rPr lang="en-GB" sz="2800" dirty="0">
                <a:latin typeface="Sassoon Infant Std" panose="020B0503020103030203" pitchFamily="34" charset="0"/>
              </a:rPr>
              <a:t>Reading</a:t>
            </a:r>
          </a:p>
          <a:p>
            <a:r>
              <a:rPr lang="en-GB" sz="2800" dirty="0">
                <a:latin typeface="Sassoon Infant Std" panose="020B0503020103030203" pitchFamily="34" charset="0"/>
              </a:rPr>
              <a:t>Home learning</a:t>
            </a:r>
          </a:p>
          <a:p>
            <a:r>
              <a:rPr lang="en-GB" sz="2800" dirty="0">
                <a:latin typeface="Sassoon Infant Std" panose="020B0503020103030203" pitchFamily="34" charset="0"/>
              </a:rPr>
              <a:t>Meals, snacks and drinks</a:t>
            </a:r>
          </a:p>
          <a:p>
            <a:r>
              <a:rPr lang="en-GB" sz="2800" dirty="0">
                <a:latin typeface="Sassoon Infant Std" panose="020B0503020103030203" pitchFamily="34" charset="0"/>
              </a:rPr>
              <a:t>Pupil Premium/Free School Meals</a:t>
            </a:r>
          </a:p>
          <a:p>
            <a:r>
              <a:rPr lang="en-GB" sz="2800" dirty="0">
                <a:latin typeface="Sassoon Infant Std" panose="020B0503020103030203" pitchFamily="34" charset="0"/>
              </a:rPr>
              <a:t>Communication</a:t>
            </a:r>
          </a:p>
          <a:p>
            <a:r>
              <a:rPr lang="en-GB" sz="2800" dirty="0">
                <a:latin typeface="Sassoon Infant Std" panose="020B0503020103030203" pitchFamily="34" charset="0"/>
              </a:rPr>
              <a:t>Questions</a:t>
            </a:r>
          </a:p>
          <a:p>
            <a:endParaRPr lang="en-GB" dirty="0">
              <a:latin typeface="Sassoon Infant Std" panose="020B0503020103030203" pitchFamily="34" charset="0"/>
            </a:endParaRPr>
          </a:p>
        </p:txBody>
      </p:sp>
    </p:spTree>
    <p:extLst>
      <p:ext uri="{BB962C8B-B14F-4D97-AF65-F5344CB8AC3E}">
        <p14:creationId xmlns:p14="http://schemas.microsoft.com/office/powerpoint/2010/main" val="901851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ED462-EC1E-4C8C-B3B1-2B45172BB907}"/>
              </a:ext>
            </a:extLst>
          </p:cNvPr>
          <p:cNvSpPr>
            <a:spLocks noGrp="1"/>
          </p:cNvSpPr>
          <p:nvPr>
            <p:ph type="title"/>
          </p:nvPr>
        </p:nvSpPr>
        <p:spPr/>
        <p:txBody>
          <a:bodyPr/>
          <a:lstStyle/>
          <a:p>
            <a:r>
              <a:rPr lang="en-GB" dirty="0">
                <a:latin typeface="Sassoon Infant Std" panose="020B0503020103030203" pitchFamily="34" charset="0"/>
              </a:rPr>
              <a:t>The School Day</a:t>
            </a:r>
          </a:p>
        </p:txBody>
      </p:sp>
      <p:sp>
        <p:nvSpPr>
          <p:cNvPr id="3" name="Content Placeholder 2">
            <a:extLst>
              <a:ext uri="{FF2B5EF4-FFF2-40B4-BE49-F238E27FC236}">
                <a16:creationId xmlns:a16="http://schemas.microsoft.com/office/drawing/2014/main" id="{D6B45D6D-4561-47FF-BFE7-EC06B352E801}"/>
              </a:ext>
            </a:extLst>
          </p:cNvPr>
          <p:cNvSpPr>
            <a:spLocks noGrp="1"/>
          </p:cNvSpPr>
          <p:nvPr>
            <p:ph idx="1"/>
          </p:nvPr>
        </p:nvSpPr>
        <p:spPr>
          <a:xfrm>
            <a:off x="677334" y="1511559"/>
            <a:ext cx="8596668" cy="4529803"/>
          </a:xfrm>
        </p:spPr>
        <p:txBody>
          <a:bodyPr/>
          <a:lstStyle/>
          <a:p>
            <a:r>
              <a:rPr lang="en-GB" dirty="0">
                <a:latin typeface="Sassoon Infant Std" panose="020B0503020103030203" pitchFamily="34" charset="0"/>
              </a:rPr>
              <a:t>School will start at 8.40am and finish at 2.50pm This is slightly longer than the children will be used to!</a:t>
            </a:r>
          </a:p>
          <a:p>
            <a:r>
              <a:rPr lang="en-GB" dirty="0">
                <a:latin typeface="Sassoon Infant Std" panose="020B0503020103030203" pitchFamily="34" charset="0"/>
              </a:rPr>
              <a:t>Children will come in to school via the green gate leading to the Key Stage 2 classrooms which opens at 8.25am.  Children will enter the cloakroom where they will hang their belongings and wash their hands before entering the classroom (there is a shelf on which they can place their lunch boxes and drinks bottles).</a:t>
            </a:r>
          </a:p>
          <a:p>
            <a:r>
              <a:rPr lang="en-GB" dirty="0">
                <a:latin typeface="Sassoon Infant Std" panose="020B0503020103030203" pitchFamily="34" charset="0"/>
              </a:rPr>
              <a:t>Break will be at 10.30 when children will be able to have a drink and a snack as well as a play in the Year 3/4 playground.</a:t>
            </a:r>
          </a:p>
          <a:p>
            <a:r>
              <a:rPr lang="en-GB" dirty="0">
                <a:latin typeface="Sassoon Infant Std" panose="020B0503020103030203" pitchFamily="34" charset="0"/>
              </a:rPr>
              <a:t>Lunch will be at 12.15 and last for 45 minutes.</a:t>
            </a:r>
          </a:p>
          <a:p>
            <a:r>
              <a:rPr lang="en-GB" dirty="0">
                <a:latin typeface="Sassoon Infant Std" panose="020B0503020103030203" pitchFamily="34" charset="0"/>
              </a:rPr>
              <a:t>Children will leave school via the green gate at 2.50pm.</a:t>
            </a:r>
          </a:p>
        </p:txBody>
      </p:sp>
      <p:pic>
        <p:nvPicPr>
          <p:cNvPr id="2052" name="Picture 4" descr="What's the Deal with the 4-Day School Week? | Teach Starter">
            <a:extLst>
              <a:ext uri="{FF2B5EF4-FFF2-40B4-BE49-F238E27FC236}">
                <a16:creationId xmlns:a16="http://schemas.microsoft.com/office/drawing/2014/main" id="{B6350FD3-EB58-48A2-A87E-698C0B31BB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4002" y="4613794"/>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345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F7BE-678E-4E5A-9862-C82FC3472223}"/>
              </a:ext>
            </a:extLst>
          </p:cNvPr>
          <p:cNvSpPr>
            <a:spLocks noGrp="1"/>
          </p:cNvSpPr>
          <p:nvPr>
            <p:ph type="title"/>
          </p:nvPr>
        </p:nvSpPr>
        <p:spPr/>
        <p:txBody>
          <a:bodyPr/>
          <a:lstStyle/>
          <a:p>
            <a:r>
              <a:rPr lang="en-GB" dirty="0">
                <a:latin typeface="Sassoon Infant Std" panose="020B0503020103030203" pitchFamily="34" charset="0"/>
              </a:rPr>
              <a:t>Learning in Year 3</a:t>
            </a:r>
          </a:p>
        </p:txBody>
      </p:sp>
      <p:pic>
        <p:nvPicPr>
          <p:cNvPr id="1026" name="Picture 2" descr="LKS2 English - 2 week narrative unit based on Stone Age Boy by Satoshi  Kitamura | Teaching Resources">
            <a:extLst>
              <a:ext uri="{FF2B5EF4-FFF2-40B4-BE49-F238E27FC236}">
                <a16:creationId xmlns:a16="http://schemas.microsoft.com/office/drawing/2014/main" id="{B9F1B5F2-FDA9-40B8-A47C-C8CDDE78117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7334" y="1370476"/>
            <a:ext cx="3255474" cy="24416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6F2D637-FA9D-4606-83F2-CEF891231F24}"/>
              </a:ext>
            </a:extLst>
          </p:cNvPr>
          <p:cNvSpPr txBox="1"/>
          <p:nvPr/>
        </p:nvSpPr>
        <p:spPr>
          <a:xfrm>
            <a:off x="4128117" y="1397675"/>
            <a:ext cx="6027938" cy="2031325"/>
          </a:xfrm>
          <a:prstGeom prst="rect">
            <a:avLst/>
          </a:prstGeom>
          <a:noFill/>
        </p:spPr>
        <p:txBody>
          <a:bodyPr wrap="square" rtlCol="0">
            <a:spAutoFit/>
          </a:bodyPr>
          <a:lstStyle/>
          <a:p>
            <a:r>
              <a:rPr lang="en-GB" dirty="0">
                <a:latin typeface="Sassoon Infant Std" panose="020B0503020103030203" pitchFamily="34" charset="0"/>
              </a:rPr>
              <a:t>Just like in Key Stage 1, we will have topics during which we will do lots of our wider curriculum learning.</a:t>
            </a:r>
          </a:p>
          <a:p>
            <a:endParaRPr lang="en-GB" dirty="0">
              <a:latin typeface="Sassoon Infant Std" panose="020B0503020103030203" pitchFamily="34" charset="0"/>
            </a:endParaRPr>
          </a:p>
          <a:p>
            <a:r>
              <a:rPr lang="en-GB" dirty="0">
                <a:latin typeface="Sassoon Infant Std" panose="020B0503020103030203" pitchFamily="34" charset="0"/>
              </a:rPr>
              <a:t>Our first topic question will be:</a:t>
            </a:r>
          </a:p>
          <a:p>
            <a:r>
              <a:rPr lang="en-GB" i="1" dirty="0">
                <a:solidFill>
                  <a:srgbClr val="0070C0"/>
                </a:solidFill>
                <a:latin typeface="Sassoon Infant Std" panose="020B0503020103030203" pitchFamily="34" charset="0"/>
              </a:rPr>
              <a:t>"Did Cavemen Spearhead the way for Modern Day Life?"</a:t>
            </a:r>
          </a:p>
          <a:p>
            <a:r>
              <a:rPr lang="en-GB" dirty="0">
                <a:latin typeface="Sassoon Infant Std" panose="020B0503020103030203" pitchFamily="34" charset="0"/>
              </a:rPr>
              <a:t>where we will be looking at life during the Stone Age, Bronze Age and Iron Age up until the Roman invasion.</a:t>
            </a:r>
          </a:p>
        </p:txBody>
      </p:sp>
      <p:pic>
        <p:nvPicPr>
          <p:cNvPr id="1028" name="Picture 4" descr="https://encrypted-tbn0.gstatic.com/images?q=tbn:ANd9GcT5DbdPUTErLJZLPvMSHRLMDfJ3fu9_uFO3yCVvYGmplvauchNBDY95gtd3VA&amp;usqp=CAc">
            <a:extLst>
              <a:ext uri="{FF2B5EF4-FFF2-40B4-BE49-F238E27FC236}">
                <a16:creationId xmlns:a16="http://schemas.microsoft.com/office/drawing/2014/main" id="{81CCE8D2-8580-49DE-A239-5A5E4F726F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11485">
            <a:off x="10429093" y="419470"/>
            <a:ext cx="1405990" cy="13631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0.gstatic.com/images?q=tbn:ANd9GcRK--tUEs_53ZNWy2hJHJi7mOVbiY66rPOhCHihIOtRK2oKlgQnjC5lDXEb-4lNIFWDVDm3O9I&amp;usqp=CAc">
            <a:extLst>
              <a:ext uri="{FF2B5EF4-FFF2-40B4-BE49-F238E27FC236}">
                <a16:creationId xmlns:a16="http://schemas.microsoft.com/office/drawing/2014/main" id="{E612CECE-0248-4F55-9208-1CE86F744F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06950">
            <a:off x="10774329" y="2243499"/>
            <a:ext cx="980696" cy="14937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93C7C25-3D98-4103-BDD0-576CF6147B25}"/>
              </a:ext>
            </a:extLst>
          </p:cNvPr>
          <p:cNvPicPr>
            <a:picLocks noChangeAspect="1"/>
          </p:cNvPicPr>
          <p:nvPr/>
        </p:nvPicPr>
        <p:blipFill>
          <a:blip r:embed="rId6"/>
          <a:stretch>
            <a:fillRect/>
          </a:stretch>
        </p:blipFill>
        <p:spPr>
          <a:xfrm rot="20569487">
            <a:off x="10723519" y="4345018"/>
            <a:ext cx="935743" cy="1437218"/>
          </a:xfrm>
          <a:prstGeom prst="rect">
            <a:avLst/>
          </a:prstGeom>
        </p:spPr>
      </p:pic>
      <p:sp>
        <p:nvSpPr>
          <p:cNvPr id="6" name="TextBox 5">
            <a:extLst>
              <a:ext uri="{FF2B5EF4-FFF2-40B4-BE49-F238E27FC236}">
                <a16:creationId xmlns:a16="http://schemas.microsoft.com/office/drawing/2014/main" id="{10911FB0-1A9B-43C5-AEDE-FEAC35B25124}"/>
              </a:ext>
            </a:extLst>
          </p:cNvPr>
          <p:cNvSpPr txBox="1"/>
          <p:nvPr/>
        </p:nvSpPr>
        <p:spPr>
          <a:xfrm>
            <a:off x="5337601" y="3857211"/>
            <a:ext cx="5785610" cy="646331"/>
          </a:xfrm>
          <a:prstGeom prst="rect">
            <a:avLst/>
          </a:prstGeom>
          <a:noFill/>
        </p:spPr>
        <p:txBody>
          <a:bodyPr wrap="square" rtlCol="0">
            <a:spAutoFit/>
          </a:bodyPr>
          <a:lstStyle/>
          <a:p>
            <a:r>
              <a:rPr lang="en-GB" dirty="0">
                <a:solidFill>
                  <a:schemeClr val="accent3">
                    <a:lumMod val="75000"/>
                  </a:schemeClr>
                </a:solidFill>
                <a:latin typeface="Sassoon Infant Std" panose="020B0503020103030203" pitchFamily="34" charset="0"/>
              </a:rPr>
              <a:t>Our Reading and Writing will be linked to our topic.  We will be writing stories and instructions.</a:t>
            </a:r>
          </a:p>
        </p:txBody>
      </p:sp>
      <p:pic>
        <p:nvPicPr>
          <p:cNvPr id="1032" name="Picture 8" descr="Mathematics – Tynecastle High School">
            <a:extLst>
              <a:ext uri="{FF2B5EF4-FFF2-40B4-BE49-F238E27FC236}">
                <a16:creationId xmlns:a16="http://schemas.microsoft.com/office/drawing/2014/main" id="{A776F485-549E-425D-B3E7-26CF2BACE5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1345" y="4026588"/>
            <a:ext cx="1742295" cy="11447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E9756BF-151F-4C6E-8B4E-6E94615335D0}"/>
              </a:ext>
            </a:extLst>
          </p:cNvPr>
          <p:cNvSpPr txBox="1"/>
          <p:nvPr/>
        </p:nvSpPr>
        <p:spPr>
          <a:xfrm>
            <a:off x="129582" y="4047677"/>
            <a:ext cx="2778711" cy="646331"/>
          </a:xfrm>
          <a:prstGeom prst="rect">
            <a:avLst/>
          </a:prstGeom>
          <a:noFill/>
        </p:spPr>
        <p:txBody>
          <a:bodyPr wrap="square" rtlCol="0">
            <a:spAutoFit/>
          </a:bodyPr>
          <a:lstStyle/>
          <a:p>
            <a:r>
              <a:rPr lang="en-GB" dirty="0">
                <a:solidFill>
                  <a:srgbClr val="0070C0"/>
                </a:solidFill>
                <a:latin typeface="Sassoon Infant Std" panose="020B0503020103030203" pitchFamily="34" charset="0"/>
              </a:rPr>
              <a:t>Maths will continue in the same way as KS1.</a:t>
            </a:r>
          </a:p>
        </p:txBody>
      </p:sp>
      <p:pic>
        <p:nvPicPr>
          <p:cNvPr id="1034" name="Picture 10" descr="6 Ideas We Can Steal From The French Culture | ILA">
            <a:extLst>
              <a:ext uri="{FF2B5EF4-FFF2-40B4-BE49-F238E27FC236}">
                <a16:creationId xmlns:a16="http://schemas.microsoft.com/office/drawing/2014/main" id="{E1C1BB77-8DDB-4160-A05B-CD242DDECE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7601" y="4808124"/>
            <a:ext cx="3114675" cy="14668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6FC36DB-4315-4A12-892D-CC2C390AA310}"/>
              </a:ext>
            </a:extLst>
          </p:cNvPr>
          <p:cNvSpPr txBox="1"/>
          <p:nvPr/>
        </p:nvSpPr>
        <p:spPr>
          <a:xfrm>
            <a:off x="8230406" y="5171345"/>
            <a:ext cx="2601158" cy="923330"/>
          </a:xfrm>
          <a:prstGeom prst="rect">
            <a:avLst/>
          </a:prstGeom>
          <a:noFill/>
        </p:spPr>
        <p:txBody>
          <a:bodyPr wrap="square" rtlCol="0">
            <a:spAutoFit/>
          </a:bodyPr>
          <a:lstStyle/>
          <a:p>
            <a:r>
              <a:rPr lang="en-GB" dirty="0">
                <a:solidFill>
                  <a:srgbClr val="FF0000"/>
                </a:solidFill>
                <a:latin typeface="Sassoon Infant Std" panose="020B0503020103030203" pitchFamily="34" charset="0"/>
              </a:rPr>
              <a:t>In Key Stage 2, we start learning a new subject: French!</a:t>
            </a:r>
          </a:p>
        </p:txBody>
      </p:sp>
      <p:pic>
        <p:nvPicPr>
          <p:cNvPr id="1036" name="Picture 12" descr="RE | Little Ilford School">
            <a:extLst>
              <a:ext uri="{FF2B5EF4-FFF2-40B4-BE49-F238E27FC236}">
                <a16:creationId xmlns:a16="http://schemas.microsoft.com/office/drawing/2014/main" id="{120367FB-71EC-422C-8132-38F4B4FC3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038" y="5159405"/>
            <a:ext cx="1739346" cy="156321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6DFB09D-ABF0-45A3-926F-B987DB8DD573}"/>
              </a:ext>
            </a:extLst>
          </p:cNvPr>
          <p:cNvSpPr txBox="1"/>
          <p:nvPr/>
        </p:nvSpPr>
        <p:spPr>
          <a:xfrm>
            <a:off x="2015231" y="5460325"/>
            <a:ext cx="3089429" cy="923330"/>
          </a:xfrm>
          <a:prstGeom prst="rect">
            <a:avLst/>
          </a:prstGeom>
          <a:noFill/>
        </p:spPr>
        <p:txBody>
          <a:bodyPr wrap="square" rtlCol="0">
            <a:spAutoFit/>
          </a:bodyPr>
          <a:lstStyle/>
          <a:p>
            <a:r>
              <a:rPr lang="en-GB" dirty="0">
                <a:latin typeface="Sassoon Infant Std" panose="020B0503020103030203" pitchFamily="34" charset="0"/>
              </a:rPr>
              <a:t>There will be six topics to study in RE throughout the year, just as in Year 2.</a:t>
            </a:r>
          </a:p>
        </p:txBody>
      </p:sp>
    </p:spTree>
    <p:extLst>
      <p:ext uri="{BB962C8B-B14F-4D97-AF65-F5344CB8AC3E}">
        <p14:creationId xmlns:p14="http://schemas.microsoft.com/office/powerpoint/2010/main" val="2200824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4B11A-A863-4ADC-AA1F-37B61561028E}"/>
              </a:ext>
            </a:extLst>
          </p:cNvPr>
          <p:cNvSpPr>
            <a:spLocks noGrp="1"/>
          </p:cNvSpPr>
          <p:nvPr>
            <p:ph type="title"/>
          </p:nvPr>
        </p:nvSpPr>
        <p:spPr/>
        <p:txBody>
          <a:bodyPr/>
          <a:lstStyle/>
          <a:p>
            <a:r>
              <a:rPr lang="en-GB" dirty="0">
                <a:latin typeface="Sassoon Infant Std" panose="020B0503020103030203" pitchFamily="34" charset="0"/>
              </a:rPr>
              <a:t>Reading</a:t>
            </a:r>
          </a:p>
        </p:txBody>
      </p:sp>
      <p:sp>
        <p:nvSpPr>
          <p:cNvPr id="3" name="Content Placeholder 2">
            <a:extLst>
              <a:ext uri="{FF2B5EF4-FFF2-40B4-BE49-F238E27FC236}">
                <a16:creationId xmlns:a16="http://schemas.microsoft.com/office/drawing/2014/main" id="{CB448578-098F-42E9-B679-4392FA5FAEAC}"/>
              </a:ext>
            </a:extLst>
          </p:cNvPr>
          <p:cNvSpPr>
            <a:spLocks noGrp="1"/>
          </p:cNvSpPr>
          <p:nvPr>
            <p:ph idx="1"/>
          </p:nvPr>
        </p:nvSpPr>
        <p:spPr>
          <a:xfrm>
            <a:off x="677334" y="1343608"/>
            <a:ext cx="8905205" cy="5288817"/>
          </a:xfrm>
        </p:spPr>
        <p:txBody>
          <a:bodyPr>
            <a:normAutofit fontScale="92500" lnSpcReduction="10000"/>
          </a:bodyPr>
          <a:lstStyle/>
          <a:p>
            <a:r>
              <a:rPr lang="en-GB" dirty="0">
                <a:latin typeface="Sassoon Infant Std" panose="020B0503020103030203" pitchFamily="34" charset="0"/>
              </a:rPr>
              <a:t>Reading continues to be a vital part of your child’s learning and so reading at home with them regularly will help to ensure continuing progress developing fluency, vocabulary and understanding.  Little and often is best.</a:t>
            </a:r>
          </a:p>
          <a:p>
            <a:r>
              <a:rPr lang="en-GB" dirty="0">
                <a:latin typeface="Sassoon Infant Std" panose="020B0503020103030203" pitchFamily="34" charset="0"/>
              </a:rPr>
              <a:t>Your child will be given a banded school reading book to ensure correct pitch for development of reading skills.  Reading books will be changed as and when needed and in order to develop children’s independence, we encourage them to take ownership of alerting a member of staff when they need to change their book.  Staff will be on hand to guide children to ensure they select the correct level of text as well as encouraging them to explore a range of different texts within that band.</a:t>
            </a:r>
          </a:p>
          <a:p>
            <a:r>
              <a:rPr lang="en-GB" dirty="0">
                <a:latin typeface="Sassoon Infant Std" panose="020B0503020103030203" pitchFamily="34" charset="0"/>
              </a:rPr>
              <a:t>In order to promote a love of reading, children will be visiting the school library once a week (on a Monday) where they can choose any book they wish.</a:t>
            </a:r>
          </a:p>
          <a:p>
            <a:r>
              <a:rPr lang="en-GB" dirty="0">
                <a:latin typeface="Sassoon Infant Std" panose="020B0503020103030203" pitchFamily="34" charset="0"/>
              </a:rPr>
              <a:t>As with Key Stage One, we continue to use our Reading VIPERS to help children develop skills of comprehension.  This becomes increasingly important in Key Stage Two.</a:t>
            </a:r>
          </a:p>
          <a:p>
            <a:r>
              <a:rPr lang="en-GB" dirty="0">
                <a:latin typeface="Sassoon Infant Std" panose="020B0503020103030203" pitchFamily="34" charset="0"/>
              </a:rPr>
              <a:t>We will listen to every child read at least once a week, every week throughout the year so please ensure that children continue to bring in their Reading Packets daily.  Staff will initial in Reading Records to show that they have heard your child read.  Detailed individual comments will be kept in school to help with assessment.</a:t>
            </a:r>
          </a:p>
          <a:p>
            <a:r>
              <a:rPr lang="en-GB" dirty="0">
                <a:latin typeface="Sassoon Infant Std" panose="020B0503020103030203" pitchFamily="34" charset="0"/>
              </a:rPr>
              <a:t>If you have any concerns or would like more information about your child’s reading, please do not hesitate to contact your child’s teacher.</a:t>
            </a:r>
          </a:p>
        </p:txBody>
      </p:sp>
      <p:pic>
        <p:nvPicPr>
          <p:cNvPr id="1026" name="Picture 2" descr="Strategies to Improve Reading Skills at Home or School">
            <a:extLst>
              <a:ext uri="{FF2B5EF4-FFF2-40B4-BE49-F238E27FC236}">
                <a16:creationId xmlns:a16="http://schemas.microsoft.com/office/drawing/2014/main" id="{C12598AA-6D68-4F1F-B2A8-5F335F8CD1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8563" y="225575"/>
            <a:ext cx="2399134" cy="16829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ad | Time 4 Reading | Bromley Heath Junior School">
            <a:extLst>
              <a:ext uri="{FF2B5EF4-FFF2-40B4-BE49-F238E27FC236}">
                <a16:creationId xmlns:a16="http://schemas.microsoft.com/office/drawing/2014/main" id="{EAC0AFA1-C982-4D5E-8E13-11E26FFB85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2539" y="5246390"/>
            <a:ext cx="2475063" cy="1386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970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4B11A-A863-4ADC-AA1F-37B61561028E}"/>
              </a:ext>
            </a:extLst>
          </p:cNvPr>
          <p:cNvSpPr>
            <a:spLocks noGrp="1"/>
          </p:cNvSpPr>
          <p:nvPr>
            <p:ph type="title"/>
          </p:nvPr>
        </p:nvSpPr>
        <p:spPr/>
        <p:txBody>
          <a:bodyPr/>
          <a:lstStyle/>
          <a:p>
            <a:r>
              <a:rPr lang="en-GB" dirty="0">
                <a:latin typeface="Sassoon Infant Std" panose="020B0503020103030203" pitchFamily="34" charset="0"/>
              </a:rPr>
              <a:t>Home Learning</a:t>
            </a:r>
          </a:p>
        </p:txBody>
      </p:sp>
      <p:sp>
        <p:nvSpPr>
          <p:cNvPr id="3" name="Content Placeholder 2">
            <a:extLst>
              <a:ext uri="{FF2B5EF4-FFF2-40B4-BE49-F238E27FC236}">
                <a16:creationId xmlns:a16="http://schemas.microsoft.com/office/drawing/2014/main" id="{CB448578-098F-42E9-B679-4392FA5FAEAC}"/>
              </a:ext>
            </a:extLst>
          </p:cNvPr>
          <p:cNvSpPr>
            <a:spLocks noGrp="1"/>
          </p:cNvSpPr>
          <p:nvPr>
            <p:ph idx="1"/>
          </p:nvPr>
        </p:nvSpPr>
        <p:spPr>
          <a:xfrm>
            <a:off x="677334" y="1495425"/>
            <a:ext cx="11133666" cy="5137000"/>
          </a:xfrm>
        </p:spPr>
        <p:txBody>
          <a:bodyPr>
            <a:normAutofit/>
          </a:bodyPr>
          <a:lstStyle/>
          <a:p>
            <a:r>
              <a:rPr lang="en-GB" dirty="0">
                <a:latin typeface="Sassoon Infant Std" panose="020B0503020103030203" pitchFamily="34" charset="0"/>
              </a:rPr>
              <a:t>In Year 3, we will send home a piece of homework each week, alternating between English and Maths.  This will be sent home on a Friday and should be returned by the following Friday.  Work sent home will support learning completed in class so please take the time to go through this with your </a:t>
            </a:r>
          </a:p>
          <a:p>
            <a:r>
              <a:rPr lang="en-GB" dirty="0">
                <a:latin typeface="Sassoon Infant Std" panose="020B0503020103030203" pitchFamily="34" charset="0"/>
              </a:rPr>
              <a:t>In addition to this, children will be having weekly spelling tests; word lists will be sent home every Thursday.  Please take the time to look over these with your child in order to ensure that their spelling fluency and accuracy improves, a key focus in Key Stage Two writing. If your child participates in </a:t>
            </a:r>
            <a:r>
              <a:rPr lang="en-GB" dirty="0" err="1">
                <a:latin typeface="Sassoon Infant Std" panose="020B0503020103030203" pitchFamily="34" charset="0"/>
              </a:rPr>
              <a:t>Nessy</a:t>
            </a:r>
            <a:r>
              <a:rPr lang="en-GB" dirty="0">
                <a:latin typeface="Sassoon Infant Std" panose="020B0503020103030203" pitchFamily="34" charset="0"/>
              </a:rPr>
              <a:t>, please use this app to help close gaps in their learning.</a:t>
            </a:r>
          </a:p>
          <a:p>
            <a:r>
              <a:rPr lang="en-GB" dirty="0">
                <a:latin typeface="Sassoon Infant Std" panose="020B0503020103030203" pitchFamily="34" charset="0"/>
              </a:rPr>
              <a:t>Times Tables; children will be required to take part in statutory assessments at the end of Year 4.  With this in mind, we make a start early by conducting weekly tables assessments.  The best way to learn tables is by chanting them repeatedly – honestly, it works!  Times Tables Rock Stars is an online platform which can be used to support learning in maths.  Login details for this can be found in your child’s Reading Record.</a:t>
            </a:r>
          </a:p>
          <a:p>
            <a:r>
              <a:rPr lang="en-GB" dirty="0">
                <a:latin typeface="Sassoon Infant Std" panose="020B0503020103030203" pitchFamily="34" charset="0"/>
              </a:rPr>
              <a:t>Optional Topic Learning grids will also be available each term which will give children an opportunity to be a little more creative with their learning; it could be that children decide to bake something topic-related or do some research, draw a picture or create a collage.  </a:t>
            </a:r>
          </a:p>
          <a:p>
            <a:r>
              <a:rPr lang="en-GB" dirty="0">
                <a:latin typeface="Sassoon Infant Std" panose="020B0503020103030203" pitchFamily="34" charset="0"/>
              </a:rPr>
              <a:t>Details of all home learning will be available on our website.</a:t>
            </a:r>
          </a:p>
        </p:txBody>
      </p:sp>
      <p:pic>
        <p:nvPicPr>
          <p:cNvPr id="4" name="Picture 3">
            <a:extLst>
              <a:ext uri="{FF2B5EF4-FFF2-40B4-BE49-F238E27FC236}">
                <a16:creationId xmlns:a16="http://schemas.microsoft.com/office/drawing/2014/main" id="{AD7D1FAA-D8F3-475F-A515-46D0AC4328DE}"/>
              </a:ext>
            </a:extLst>
          </p:cNvPr>
          <p:cNvPicPr>
            <a:picLocks noChangeAspect="1"/>
          </p:cNvPicPr>
          <p:nvPr/>
        </p:nvPicPr>
        <p:blipFill>
          <a:blip r:embed="rId3"/>
          <a:stretch>
            <a:fillRect/>
          </a:stretch>
        </p:blipFill>
        <p:spPr>
          <a:xfrm>
            <a:off x="5514976" y="366073"/>
            <a:ext cx="6505574" cy="686439"/>
          </a:xfrm>
          <a:prstGeom prst="rect">
            <a:avLst/>
          </a:prstGeom>
        </p:spPr>
      </p:pic>
      <p:sp>
        <p:nvSpPr>
          <p:cNvPr id="5" name="TextBox 4">
            <a:extLst>
              <a:ext uri="{FF2B5EF4-FFF2-40B4-BE49-F238E27FC236}">
                <a16:creationId xmlns:a16="http://schemas.microsoft.com/office/drawing/2014/main" id="{E10595C8-565C-4F5A-9516-8147E9F65504}"/>
              </a:ext>
            </a:extLst>
          </p:cNvPr>
          <p:cNvSpPr txBox="1"/>
          <p:nvPr/>
        </p:nvSpPr>
        <p:spPr>
          <a:xfrm>
            <a:off x="5344885" y="1076071"/>
            <a:ext cx="4833257" cy="538609"/>
          </a:xfrm>
          <a:prstGeom prst="rect">
            <a:avLst/>
          </a:prstGeom>
          <a:noFill/>
        </p:spPr>
        <p:txBody>
          <a:bodyPr wrap="square" rtlCol="0">
            <a:spAutoFit/>
          </a:bodyPr>
          <a:lstStyle/>
          <a:p>
            <a:r>
              <a:rPr lang="en-US" sz="1100" dirty="0">
                <a:hlinkClick r:id="rId4"/>
              </a:rPr>
              <a:t>Teaching and Learning Toolkit | Education Endowment Foundation | EEF</a:t>
            </a:r>
            <a:endParaRPr lang="en-GB" sz="1100" dirty="0"/>
          </a:p>
          <a:p>
            <a:endParaRPr lang="en-GB" dirty="0"/>
          </a:p>
        </p:txBody>
      </p:sp>
      <p:pic>
        <p:nvPicPr>
          <p:cNvPr id="2056" name="Picture 8" descr="Nessy | Dyslexic.com">
            <a:extLst>
              <a:ext uri="{FF2B5EF4-FFF2-40B4-BE49-F238E27FC236}">
                <a16:creationId xmlns:a16="http://schemas.microsoft.com/office/drawing/2014/main" id="{3F4E5A62-CDBF-4143-B19A-F2BE32DA5A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9148" y="5832085"/>
            <a:ext cx="1639258" cy="87285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Times Tables Rock Stars: Play">
            <a:extLst>
              <a:ext uri="{FF2B5EF4-FFF2-40B4-BE49-F238E27FC236}">
                <a16:creationId xmlns:a16="http://schemas.microsoft.com/office/drawing/2014/main" id="{62B0E48A-8302-47CA-9263-F27F7FA6C6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78142" y="5861964"/>
            <a:ext cx="1115317" cy="842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627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CAB20-4141-42AC-A9CF-040EB232BFA0}"/>
              </a:ext>
            </a:extLst>
          </p:cNvPr>
          <p:cNvSpPr>
            <a:spLocks noGrp="1"/>
          </p:cNvSpPr>
          <p:nvPr>
            <p:ph type="title"/>
          </p:nvPr>
        </p:nvSpPr>
        <p:spPr/>
        <p:txBody>
          <a:bodyPr/>
          <a:lstStyle/>
          <a:p>
            <a:r>
              <a:rPr lang="en-GB" dirty="0">
                <a:latin typeface="Sassoon Infant Std" panose="020B0503020103030203" pitchFamily="34" charset="0"/>
              </a:rPr>
              <a:t>Meals, snacks and drinks</a:t>
            </a:r>
          </a:p>
        </p:txBody>
      </p:sp>
      <p:sp>
        <p:nvSpPr>
          <p:cNvPr id="3" name="Content Placeholder 2">
            <a:extLst>
              <a:ext uri="{FF2B5EF4-FFF2-40B4-BE49-F238E27FC236}">
                <a16:creationId xmlns:a16="http://schemas.microsoft.com/office/drawing/2014/main" id="{9332436A-0E81-4882-B1F4-F08EC2F8A6A6}"/>
              </a:ext>
            </a:extLst>
          </p:cNvPr>
          <p:cNvSpPr>
            <a:spLocks noGrp="1"/>
          </p:cNvSpPr>
          <p:nvPr>
            <p:ph idx="1"/>
          </p:nvPr>
        </p:nvSpPr>
        <p:spPr>
          <a:xfrm>
            <a:off x="677334" y="1464907"/>
            <a:ext cx="8596668" cy="4576456"/>
          </a:xfrm>
        </p:spPr>
        <p:txBody>
          <a:bodyPr>
            <a:normAutofit fontScale="92500" lnSpcReduction="10000"/>
          </a:bodyPr>
          <a:lstStyle/>
          <a:p>
            <a:r>
              <a:rPr lang="en-GB" dirty="0">
                <a:latin typeface="Sassoon Infant Std" panose="020B0503020103030203" pitchFamily="34" charset="0"/>
              </a:rPr>
              <a:t>Children are no longer entitled to a free school meal as they have been in Key Stage 1.  However, they are still able to have a school meal which can be paid for in advance via ParentPay: </a:t>
            </a:r>
            <a:r>
              <a:rPr lang="en-US" dirty="0" err="1">
                <a:latin typeface="Sassoon Infant Std" panose="020B0503020103030203" pitchFamily="34" charset="0"/>
                <a:hlinkClick r:id="rId3"/>
              </a:rPr>
              <a:t>ParentPay</a:t>
            </a:r>
            <a:r>
              <a:rPr lang="en-US" dirty="0">
                <a:latin typeface="Sassoon Infant Std" panose="020B0503020103030203" pitchFamily="34" charset="0"/>
                <a:hlinkClick r:id="rId3"/>
              </a:rPr>
              <a:t> - The Leading Cashless Payments System for Schools</a:t>
            </a:r>
            <a:r>
              <a:rPr lang="en-US" dirty="0">
                <a:latin typeface="Sassoon Infant Std" panose="020B0503020103030203" pitchFamily="34" charset="0"/>
              </a:rPr>
              <a:t>.  Meals cost £2.49.  Children who are entitled to Free School Meals will not be charged for a school meal.  You can apply for Free School Meals via this link: </a:t>
            </a:r>
            <a:r>
              <a:rPr lang="en-GB" dirty="0">
                <a:latin typeface="Sassoon Infant Std" panose="020B0503020103030203" pitchFamily="34" charset="0"/>
                <a:hlinkClick r:id="rId4"/>
              </a:rPr>
              <a:t>School meals - Cornwall Council</a:t>
            </a:r>
            <a:endParaRPr lang="en-GB" dirty="0">
              <a:latin typeface="Sassoon Infant Std" panose="020B0503020103030203" pitchFamily="34" charset="0"/>
            </a:endParaRPr>
          </a:p>
          <a:p>
            <a:r>
              <a:rPr lang="en-US" dirty="0">
                <a:latin typeface="Sassoon Infant Std" panose="020B0503020103030203" pitchFamily="34" charset="0"/>
              </a:rPr>
              <a:t>The school dinner menu can be found on the school website in the Information tab.  There is always a meat and vegetarian option.  In addition to this, there is a Jacket Potato option.  If your child has any dietary requirements, please speak to a member of staff who will be more than happy </a:t>
            </a:r>
            <a:r>
              <a:rPr lang="en-US">
                <a:latin typeface="Sassoon Infant Std" panose="020B0503020103030203" pitchFamily="34" charset="0"/>
              </a:rPr>
              <a:t>to assist you.</a:t>
            </a:r>
            <a:endParaRPr lang="en-US" dirty="0">
              <a:latin typeface="Sassoon Infant Std" panose="020B0503020103030203" pitchFamily="34" charset="0"/>
            </a:endParaRPr>
          </a:p>
          <a:p>
            <a:r>
              <a:rPr lang="en-GB" dirty="0">
                <a:latin typeface="Sassoon Infant Std" panose="020B0503020103030203" pitchFamily="34" charset="0"/>
              </a:rPr>
              <a:t>You will also need to send a snack in to school with your child for morning play.  However, please consider the snack choices carefully as we are part of the Healthy Schools initiative and so any snack you send in with your child should be fresh fruit or vegetables.  Fruit winders/cereal bars do not count as a healthy snack.  We would also like to remind you that we are a nut-free school so any snacks that contain nuts are not permitted.  If you have any problems, please speak to a member of the team.</a:t>
            </a:r>
          </a:p>
          <a:p>
            <a:r>
              <a:rPr lang="en-GB" dirty="0">
                <a:latin typeface="Sassoon Infant Std" panose="020B0503020103030203" pitchFamily="34" charset="0"/>
              </a:rPr>
              <a:t>As with Year 2, please continue to send your child in to school with </a:t>
            </a:r>
            <a:r>
              <a:rPr lang="en-GB" b="1" dirty="0">
                <a:latin typeface="Sassoon Infant Std" panose="020B0503020103030203" pitchFamily="34" charset="0"/>
              </a:rPr>
              <a:t>water</a:t>
            </a:r>
            <a:r>
              <a:rPr lang="en-GB" dirty="0">
                <a:latin typeface="Sassoon Infant Std" panose="020B0503020103030203" pitchFamily="34" charset="0"/>
              </a:rPr>
              <a:t> in a named bottle.</a:t>
            </a:r>
          </a:p>
        </p:txBody>
      </p:sp>
      <p:pic>
        <p:nvPicPr>
          <p:cNvPr id="3074" name="Picture 2" descr="Parent Pay -">
            <a:extLst>
              <a:ext uri="{FF2B5EF4-FFF2-40B4-BE49-F238E27FC236}">
                <a16:creationId xmlns:a16="http://schemas.microsoft.com/office/drawing/2014/main" id="{376E907E-E705-4970-A2B1-8FE48AA313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49273" y="146957"/>
            <a:ext cx="2514212" cy="14079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ealthy-Schools-Logo - St James School Hanney">
            <a:extLst>
              <a:ext uri="{FF2B5EF4-FFF2-40B4-BE49-F238E27FC236}">
                <a16:creationId xmlns:a16="http://schemas.microsoft.com/office/drawing/2014/main" id="{8F31D1F0-FF37-4BB5-A69F-4E52EC8FEF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06629" y="5280397"/>
            <a:ext cx="2514212" cy="1430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97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A6C0C-BBAC-4D6E-960F-DC23653CFC5D}"/>
              </a:ext>
            </a:extLst>
          </p:cNvPr>
          <p:cNvSpPr>
            <a:spLocks noGrp="1"/>
          </p:cNvSpPr>
          <p:nvPr>
            <p:ph type="title"/>
          </p:nvPr>
        </p:nvSpPr>
        <p:spPr/>
        <p:txBody>
          <a:bodyPr/>
          <a:lstStyle/>
          <a:p>
            <a:r>
              <a:rPr lang="en-GB" dirty="0">
                <a:latin typeface="Sassoon Infant Std" panose="020B0503020103030203" pitchFamily="34" charset="0"/>
              </a:rPr>
              <a:t>Communication</a:t>
            </a:r>
          </a:p>
        </p:txBody>
      </p:sp>
      <p:sp>
        <p:nvSpPr>
          <p:cNvPr id="3" name="Content Placeholder 2">
            <a:extLst>
              <a:ext uri="{FF2B5EF4-FFF2-40B4-BE49-F238E27FC236}">
                <a16:creationId xmlns:a16="http://schemas.microsoft.com/office/drawing/2014/main" id="{861C6969-51DC-40A6-9136-B6FFADABF87E}"/>
              </a:ext>
            </a:extLst>
          </p:cNvPr>
          <p:cNvSpPr>
            <a:spLocks noGrp="1"/>
          </p:cNvSpPr>
          <p:nvPr>
            <p:ph idx="1"/>
          </p:nvPr>
        </p:nvSpPr>
        <p:spPr>
          <a:xfrm>
            <a:off x="677334" y="1642189"/>
            <a:ext cx="8596668" cy="4399174"/>
          </a:xfrm>
        </p:spPr>
        <p:txBody>
          <a:bodyPr/>
          <a:lstStyle/>
          <a:p>
            <a:r>
              <a:rPr lang="en-GB" sz="2400" dirty="0">
                <a:latin typeface="Sassoon Infant Std" panose="020B0503020103030203" pitchFamily="34" charset="0"/>
              </a:rPr>
              <a:t>Pop and see us at the end of the day when you collect your child,</a:t>
            </a:r>
          </a:p>
          <a:p>
            <a:r>
              <a:rPr lang="en-GB" sz="2400" dirty="0">
                <a:latin typeface="Sassoon Infant Std" panose="020B0503020103030203" pitchFamily="34" charset="0"/>
              </a:rPr>
              <a:t>Check out the Year 3 webpage on the school website,</a:t>
            </a:r>
          </a:p>
          <a:p>
            <a:r>
              <a:rPr lang="en-GB" sz="2400" dirty="0">
                <a:latin typeface="Sassoon Infant Std" panose="020B0503020103030203" pitchFamily="34" charset="0"/>
              </a:rPr>
              <a:t>Request a telephone appointment,</a:t>
            </a:r>
          </a:p>
          <a:p>
            <a:r>
              <a:rPr lang="en-GB" sz="2400" dirty="0">
                <a:latin typeface="Sassoon Infant Std" panose="020B0503020103030203" pitchFamily="34" charset="0"/>
              </a:rPr>
              <a:t>Email us directly</a:t>
            </a:r>
          </a:p>
          <a:p>
            <a:r>
              <a:rPr lang="en-GB" sz="2400" dirty="0">
                <a:latin typeface="Sassoon Infant Std" panose="020B0503020103030203" pitchFamily="34" charset="0"/>
              </a:rPr>
              <a:t>Weekly Head’s Blog</a:t>
            </a:r>
          </a:p>
          <a:p>
            <a:r>
              <a:rPr lang="en-GB" sz="2400" dirty="0">
                <a:latin typeface="Sassoon Infant Std" panose="020B0503020103030203" pitchFamily="34" charset="0"/>
              </a:rPr>
              <a:t>Texts &amp; emails from school with </a:t>
            </a:r>
            <a:r>
              <a:rPr lang="en-GB" sz="2400">
                <a:latin typeface="Sassoon Infant Std" panose="020B0503020103030203" pitchFamily="34" charset="0"/>
              </a:rPr>
              <a:t>important updates.</a:t>
            </a:r>
            <a:endParaRPr lang="en-GB" sz="2400" dirty="0">
              <a:latin typeface="Sassoon Infant Std" panose="020B0503020103030203" pitchFamily="34" charset="0"/>
            </a:endParaRPr>
          </a:p>
          <a:p>
            <a:r>
              <a:rPr lang="en-GB" sz="2400" dirty="0">
                <a:latin typeface="Sassoon Infant Std" panose="020B0503020103030203" pitchFamily="34" charset="0"/>
              </a:rPr>
              <a:t>Adult on Key Stage 2 gate daily to take messages.</a:t>
            </a:r>
          </a:p>
        </p:txBody>
      </p:sp>
    </p:spTree>
    <p:extLst>
      <p:ext uri="{BB962C8B-B14F-4D97-AF65-F5344CB8AC3E}">
        <p14:creationId xmlns:p14="http://schemas.microsoft.com/office/powerpoint/2010/main" val="61349416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2182</TotalTime>
  <Words>1485</Words>
  <Application>Microsoft Office PowerPoint</Application>
  <PresentationFormat>Widescreen</PresentationFormat>
  <Paragraphs>79</Paragraphs>
  <Slides>10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Ink Free</vt:lpstr>
      <vt:lpstr>Sassoon Infant Std</vt:lpstr>
      <vt:lpstr>Trebuchet MS</vt:lpstr>
      <vt:lpstr>Wingdings</vt:lpstr>
      <vt:lpstr>Wingdings 3</vt:lpstr>
      <vt:lpstr>Facet</vt:lpstr>
      <vt:lpstr>Welcome to Key Stage 2!</vt:lpstr>
      <vt:lpstr>Our Year 3 Team</vt:lpstr>
      <vt:lpstr>Topics covered:</vt:lpstr>
      <vt:lpstr>The School Day</vt:lpstr>
      <vt:lpstr>Learning in Year 3</vt:lpstr>
      <vt:lpstr>Reading</vt:lpstr>
      <vt:lpstr>Home Learning</vt:lpstr>
      <vt:lpstr>Meals, snacks and drinks</vt:lpstr>
      <vt:lpstr>Communication</vt:lpstr>
      <vt:lpstr>Do you have any questions for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Key Stage 2</dc:title>
  <dc:creator>Sarah Jayne Hill (Wadebridge Primary)</dc:creator>
  <cp:lastModifiedBy>Sarah Jayne Hill (Wadebridge Primary)</cp:lastModifiedBy>
  <cp:revision>26</cp:revision>
  <dcterms:created xsi:type="dcterms:W3CDTF">2021-06-22T15:26:06Z</dcterms:created>
  <dcterms:modified xsi:type="dcterms:W3CDTF">2021-09-14T22:29:10Z</dcterms:modified>
</cp:coreProperties>
</file>